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80" r:id="rId3"/>
    <p:sldId id="281" r:id="rId4"/>
    <p:sldId id="399" r:id="rId5"/>
    <p:sldId id="401" r:id="rId6"/>
    <p:sldId id="407" r:id="rId7"/>
    <p:sldId id="402" r:id="rId8"/>
    <p:sldId id="406" r:id="rId9"/>
    <p:sldId id="403" r:id="rId10"/>
    <p:sldId id="279" r:id="rId11"/>
    <p:sldId id="405" r:id="rId12"/>
    <p:sldId id="404" r:id="rId13"/>
    <p:sldId id="278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77"/>
    <p:restoredTop sz="84168"/>
  </p:normalViewPr>
  <p:slideViewPr>
    <p:cSldViewPr>
      <p:cViewPr varScale="1">
        <p:scale>
          <a:sx n="39" d="100"/>
          <a:sy n="39" d="100"/>
        </p:scale>
        <p:origin x="248" y="20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621125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457200" rtl="0" latinLnBrk="0">
              <a:lnSpc>
                <a:spcPct val="117999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2330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457200" rtl="0" latinLnBrk="0">
              <a:lnSpc>
                <a:spcPct val="117999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4756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457200" rtl="0" latinLnBrk="0">
              <a:lnSpc>
                <a:spcPct val="117999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31838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457200" rtl="0" latinLnBrk="0">
              <a:lnSpc>
                <a:spcPct val="117999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9012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457200" rtl="0" latinLnBrk="0">
              <a:lnSpc>
                <a:spcPct val="117999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4189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427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9787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2871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5762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1770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457200" rtl="0" latinLnBrk="0">
              <a:lnSpc>
                <a:spcPct val="117999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9191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457200" rtl="0" latinLnBrk="0">
              <a:lnSpc>
                <a:spcPct val="117999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3486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"/>
          <p:cNvSpPr/>
          <p:nvPr/>
        </p:nvSpPr>
        <p:spPr>
          <a:xfrm>
            <a:off x="5230254" y="-37339"/>
            <a:ext cx="19217708" cy="13716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Изображение"/>
          <p:cNvSpPr>
            <a:spLocks noGrp="1"/>
          </p:cNvSpPr>
          <p:nvPr>
            <p:ph type="pic" idx="13"/>
          </p:nvPr>
        </p:nvSpPr>
        <p:spPr>
          <a:xfrm>
            <a:off x="3048000" y="0"/>
            <a:ext cx="18288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горизонтально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Изображение"/>
          <p:cNvSpPr>
            <a:spLocks noGrp="1"/>
          </p:cNvSpPr>
          <p:nvPr>
            <p:ph type="pic" sz="half" idx="13"/>
          </p:nvPr>
        </p:nvSpPr>
        <p:spPr>
          <a:xfrm>
            <a:off x="5307210" y="892968"/>
            <a:ext cx="13751720" cy="832247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11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833937" y="11519296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01625"/>
            <a:ext cx="494513" cy="51117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по центр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вертикально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Изображение"/>
          <p:cNvSpPr>
            <a:spLocks noGrp="1"/>
          </p:cNvSpPr>
          <p:nvPr>
            <p:ph type="pic" sz="half" idx="13"/>
          </p:nvPr>
        </p:nvSpPr>
        <p:spPr>
          <a:xfrm>
            <a:off x="12495609" y="892968"/>
            <a:ext cx="7500938" cy="1157287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Текст заголовка</a:t>
            </a:r>
          </a:p>
        </p:txBody>
      </p:sp>
      <p:sp>
        <p:nvSpPr>
          <p:cNvPr id="1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387453" y="6697265"/>
            <a:ext cx="7500938" cy="576857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Изображение"/>
          <p:cNvSpPr>
            <a:spLocks noGrp="1"/>
          </p:cNvSpPr>
          <p:nvPr>
            <p:ph type="pic" sz="quarter" idx="13"/>
          </p:nvPr>
        </p:nvSpPr>
        <p:spPr>
          <a:xfrm>
            <a:off x="12495609" y="3661171"/>
            <a:ext cx="7500938" cy="88403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387453" y="3661171"/>
            <a:ext cx="7500938" cy="8840392"/>
          </a:xfrm>
          <a:prstGeom prst="rect">
            <a:avLst/>
          </a:prstGeom>
        </p:spPr>
        <p:txBody>
          <a:bodyPr/>
          <a:lstStyle>
            <a:lvl1pPr marL="465364" indent="-465364">
              <a:spcBef>
                <a:spcPts val="4500"/>
              </a:spcBef>
              <a:defRPr sz="3800"/>
            </a:lvl1pPr>
            <a:lvl2pPr marL="808264" indent="-465364">
              <a:spcBef>
                <a:spcPts val="4500"/>
              </a:spcBef>
              <a:defRPr sz="3800"/>
            </a:lvl2pPr>
            <a:lvl3pPr marL="1151164" indent="-465364">
              <a:spcBef>
                <a:spcPts val="4500"/>
              </a:spcBef>
              <a:defRPr sz="3800"/>
            </a:lvl3pPr>
            <a:lvl4pPr marL="1494064" indent="-465364">
              <a:spcBef>
                <a:spcPts val="4500"/>
              </a:spcBef>
              <a:defRPr sz="3800"/>
            </a:lvl4pPr>
            <a:lvl5pPr marL="1836964" indent="-465364">
              <a:spcBef>
                <a:spcPts val="4500"/>
              </a:spcBef>
              <a:defRPr sz="3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3 шт.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Изображение"/>
          <p:cNvSpPr>
            <a:spLocks noGrp="1"/>
          </p:cNvSpPr>
          <p:nvPr>
            <p:ph type="pic" sz="quarter" idx="13"/>
          </p:nvPr>
        </p:nvSpPr>
        <p:spPr>
          <a:xfrm>
            <a:off x="12495609" y="7161609"/>
            <a:ext cx="7500938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6" name="Изображение"/>
          <p:cNvSpPr>
            <a:spLocks noGrp="1"/>
          </p:cNvSpPr>
          <p:nvPr>
            <p:ph type="pic" sz="quarter" idx="14"/>
          </p:nvPr>
        </p:nvSpPr>
        <p:spPr>
          <a:xfrm>
            <a:off x="12504353" y="1250156"/>
            <a:ext cx="7500939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7" name="Изображение"/>
          <p:cNvSpPr>
            <a:spLocks noGrp="1"/>
          </p:cNvSpPr>
          <p:nvPr>
            <p:ph type="pic" sz="half" idx="15"/>
          </p:nvPr>
        </p:nvSpPr>
        <p:spPr>
          <a:xfrm>
            <a:off x="4387453" y="1250156"/>
            <a:ext cx="7500938" cy="1121568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–Иван Арсентьев"/>
          <p:cNvSpPr txBox="1">
            <a:spLocks noGrp="1"/>
          </p:cNvSpPr>
          <p:nvPr>
            <p:ph type="body" sz="quarter" idx="13"/>
          </p:nvPr>
        </p:nvSpPr>
        <p:spPr>
          <a:xfrm>
            <a:off x="4833937" y="8947546"/>
            <a:ext cx="14716126" cy="66079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–Иван Арсентьев</a:t>
            </a:r>
          </a:p>
        </p:txBody>
      </p:sp>
      <p:sp>
        <p:nvSpPr>
          <p:cNvPr id="41" name="«Место ввода цитаты»."/>
          <p:cNvSpPr txBox="1">
            <a:spLocks noGrp="1"/>
          </p:cNvSpPr>
          <p:nvPr>
            <p:ph type="body" sz="quarter" idx="14"/>
          </p:nvPr>
        </p:nvSpPr>
        <p:spPr>
          <a:xfrm>
            <a:off x="4833937" y="6000353"/>
            <a:ext cx="14716126" cy="9652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</a:lstStyle>
          <a:p>
            <a:r>
              <a:t>«Место ввода цитаты».</a:t>
            </a:r>
          </a:p>
        </p:txBody>
      </p:sp>
      <p:sp>
        <p:nvSpPr>
          <p:cNvPr id="4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3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387453" y="3661171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9pPr>
    </p:titleStyle>
    <p:bodyStyle>
      <a:lvl1pPr marL="617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1pPr>
      <a:lvl2pPr marL="1061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2pPr>
      <a:lvl3pPr marL="1506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3pPr>
      <a:lvl4pPr marL="1950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4pPr>
      <a:lvl5pPr marL="2395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5pPr>
      <a:lvl6pPr marL="2839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6pPr>
      <a:lvl7pPr marL="3284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7pPr>
      <a:lvl8pPr marL="3728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8pPr>
      <a:lvl9pPr marL="4173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9pPr>
    </p:bodyStyle>
    <p:other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Линия"/>
          <p:cNvSpPr/>
          <p:nvPr/>
        </p:nvSpPr>
        <p:spPr>
          <a:xfrm flipV="1">
            <a:off x="10370343" y="1604166"/>
            <a:ext cx="1" cy="2777349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52" name="Очень крутой…"/>
          <p:cNvSpPr txBox="1"/>
          <p:nvPr/>
        </p:nvSpPr>
        <p:spPr>
          <a:xfrm>
            <a:off x="7116914" y="3934663"/>
            <a:ext cx="16308334" cy="41560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/>
          <a:lstStyle/>
          <a:p>
            <a:pPr algn="l">
              <a:defRPr sz="7000" b="1" cap="all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pPr>
            <a:r>
              <a:rPr lang="ru-RU" sz="6600" b="1" cap="all" dirty="0">
                <a:solidFill>
                  <a:srgbClr val="253957"/>
                </a:solidFill>
                <a:sym typeface="Arial Narrow"/>
              </a:rPr>
              <a:t>Типовые модели развития инфраструктурной составляющей региональной системы дополнительного образования детей</a:t>
            </a:r>
          </a:p>
        </p:txBody>
      </p:sp>
      <p:sp>
        <p:nvSpPr>
          <p:cNvPr id="53" name="Очень крутой подзаголовок презентации"/>
          <p:cNvSpPr txBox="1"/>
          <p:nvPr/>
        </p:nvSpPr>
        <p:spPr>
          <a:xfrm>
            <a:off x="9306271" y="9386302"/>
            <a:ext cx="14508133" cy="1173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/>
          <a:lstStyle>
            <a:lvl1pPr algn="l">
              <a:defRPr sz="42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pPr algn="r"/>
            <a:r>
              <a:rPr lang="ru-RU" sz="4400" dirty="0"/>
              <a:t>Павлов Андрей Викторович, </a:t>
            </a:r>
          </a:p>
          <a:p>
            <a:pPr algn="r"/>
            <a:r>
              <a:rPr lang="ru-RU" sz="3600" dirty="0"/>
              <a:t>заместитель директора </a:t>
            </a:r>
          </a:p>
          <a:p>
            <a:pPr algn="r"/>
            <a:r>
              <a:rPr lang="ru-RU" sz="3600" dirty="0"/>
              <a:t>Центра общего и дополнительного образования имени А.А. </a:t>
            </a:r>
            <a:r>
              <a:rPr lang="ru-RU" sz="3600" dirty="0" err="1"/>
              <a:t>Пинского</a:t>
            </a:r>
            <a:r>
              <a:rPr lang="ru-RU" sz="3600" dirty="0"/>
              <a:t> </a:t>
            </a:r>
          </a:p>
        </p:txBody>
      </p:sp>
      <p:sp>
        <p:nvSpPr>
          <p:cNvPr id="54" name="Название подразделения,  лаборатории, факультета и т.д."/>
          <p:cNvSpPr txBox="1"/>
          <p:nvPr/>
        </p:nvSpPr>
        <p:spPr>
          <a:xfrm>
            <a:off x="7116915" y="1847447"/>
            <a:ext cx="9443423" cy="79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>
              <a:defRPr sz="42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pPr>
            <a:r>
              <a:rPr lang="ru-RU" dirty="0"/>
              <a:t>Институт образования НИУ ВШЭ</a:t>
            </a:r>
            <a:endParaRPr dirty="0"/>
          </a:p>
        </p:txBody>
      </p:sp>
      <p:sp>
        <p:nvSpPr>
          <p:cNvPr id="55" name="Москва, 2017"/>
          <p:cNvSpPr txBox="1"/>
          <p:nvPr/>
        </p:nvSpPr>
        <p:spPr>
          <a:xfrm>
            <a:off x="7116915" y="11861738"/>
            <a:ext cx="9443424" cy="6367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 defTabSz="642937">
              <a:defRPr sz="28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r>
              <a:rPr lang="ru-RU" sz="3200" dirty="0"/>
              <a:t>Москва</a:t>
            </a:r>
            <a:r>
              <a:rPr sz="3200" dirty="0"/>
              <a:t>, 20</a:t>
            </a:r>
            <a:r>
              <a:rPr lang="ru-RU" sz="3200" dirty="0"/>
              <a:t>20</a:t>
            </a:r>
            <a:endParaRPr sz="3200" dirty="0"/>
          </a:p>
        </p:txBody>
      </p:sp>
      <p:pic>
        <p:nvPicPr>
          <p:cNvPr id="56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970" y="1330739"/>
            <a:ext cx="2736119" cy="26455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Линия"/>
          <p:cNvSpPr/>
          <p:nvPr/>
        </p:nvSpPr>
        <p:spPr>
          <a:xfrm>
            <a:off x="1201065" y="1961456"/>
            <a:ext cx="21506373" cy="1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62" name="Название подразделения, лаборатории, факультета и т.д."/>
          <p:cNvSpPr txBox="1"/>
          <p:nvPr/>
        </p:nvSpPr>
        <p:spPr>
          <a:xfrm>
            <a:off x="3407024" y="586180"/>
            <a:ext cx="19082112" cy="882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r">
              <a:defRPr sz="24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pPr algn="ctr"/>
            <a:r>
              <a:rPr lang="ru-RU" sz="4800" b="1" dirty="0"/>
              <a:t>Основные индикаторы и показатели</a:t>
            </a:r>
            <a:endParaRPr sz="4800" b="1" dirty="0"/>
          </a:p>
        </p:txBody>
      </p:sp>
      <p:pic>
        <p:nvPicPr>
          <p:cNvPr id="63" name="Изображение" descr="Изображени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06" y="586180"/>
            <a:ext cx="1199579" cy="1199579"/>
          </a:xfrm>
          <a:prstGeom prst="rect">
            <a:avLst/>
          </a:prstGeom>
          <a:ln w="12700">
            <a:miter lim="400000"/>
          </a:ln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Таблица 1">
                <a:extLst>
                  <a:ext uri="{FF2B5EF4-FFF2-40B4-BE49-F238E27FC236}">
                    <a16:creationId xmlns:a16="http://schemas.microsoft.com/office/drawing/2014/main" id="{5420D74C-31E2-C645-9866-D8ECE25EEB9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71889502"/>
                  </p:ext>
                </p:extLst>
              </p:nvPr>
            </p:nvGraphicFramePr>
            <p:xfrm>
              <a:off x="3961363" y="5028600"/>
              <a:ext cx="15985776" cy="8123938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669797">
                      <a:extLst>
                        <a:ext uri="{9D8B030D-6E8A-4147-A177-3AD203B41FA5}">
                          <a16:colId xmlns:a16="http://schemas.microsoft.com/office/drawing/2014/main" val="1537358337"/>
                        </a:ext>
                      </a:extLst>
                    </a:gridCol>
                    <a:gridCol w="5640063">
                      <a:extLst>
                        <a:ext uri="{9D8B030D-6E8A-4147-A177-3AD203B41FA5}">
                          <a16:colId xmlns:a16="http://schemas.microsoft.com/office/drawing/2014/main" val="4001461537"/>
                        </a:ext>
                      </a:extLst>
                    </a:gridCol>
                    <a:gridCol w="1194959">
                      <a:extLst>
                        <a:ext uri="{9D8B030D-6E8A-4147-A177-3AD203B41FA5}">
                          <a16:colId xmlns:a16="http://schemas.microsoft.com/office/drawing/2014/main" val="2704453677"/>
                        </a:ext>
                      </a:extLst>
                    </a:gridCol>
                    <a:gridCol w="8480957">
                      <a:extLst>
                        <a:ext uri="{9D8B030D-6E8A-4147-A177-3AD203B41FA5}">
                          <a16:colId xmlns:a16="http://schemas.microsoft.com/office/drawing/2014/main" val="2167280068"/>
                        </a:ext>
                      </a:extLst>
                    </a:gridCol>
                  </a:tblGrid>
                  <a:tr h="35687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№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Наименование индикатора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Ед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Методика расчета показателей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87389706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1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Доля детей в возрасте 5-18 лет в муниципальном образовании, охваченных программами естественнонаучной направленности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%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ru-RU" sz="2000">
                                  <a:effectLst/>
                                </a:rPr>
                                <m:t>Х=</m:t>
                              </m:r>
                              <m:f>
                                <m:fPr>
                                  <m:ctrlPr>
                                    <a:rPr lang="ru-RU" sz="20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>
                                      <a:effectLst/>
                                    </a:rPr>
                                    <m:t>𝑁</m:t>
                                  </m:r>
                                </m:num>
                                <m:den>
                                  <m:r>
                                    <a:rPr lang="ru-RU" sz="2000">
                                      <a:effectLst/>
                                    </a:rPr>
                                    <m:t>𝑌</m:t>
                                  </m:r>
                                </m:den>
                              </m:f>
                              <m:r>
                                <a:rPr lang="ru-RU" sz="2000">
                                  <a:effectLst/>
                                </a:rPr>
                                <m:t> ×100%</m:t>
                              </m:r>
                            </m:oMath>
                          </a14:m>
                          <a:r>
                            <a:rPr lang="ru-RU" sz="2000">
                              <a:effectLst/>
                            </a:rPr>
                            <a:t>, где </a:t>
                          </a:r>
                          <a:r>
                            <a:rPr lang="en-US" sz="2000">
                              <a:effectLst/>
                            </a:rPr>
                            <a:t>X</a:t>
                          </a:r>
                          <a:r>
                            <a:rPr lang="ru-RU" sz="2000">
                              <a:effectLst/>
                            </a:rPr>
                            <a:t> – доля детей в возрасте 5-18 лет в муниципальном образовании, охваченных программами естественнонаучной направленности</a:t>
                          </a: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N</a:t>
                          </a:r>
                          <a:r>
                            <a:rPr lang="ru-RU" sz="2000">
                              <a:effectLst/>
                            </a:rPr>
                            <a:t> – количество человек в возрасте 5-18 лет, прошедших обучение по программам в текущем году </a:t>
                          </a: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Y</a:t>
                          </a:r>
                          <a:r>
                            <a:rPr lang="ru-RU" sz="2000">
                              <a:effectLst/>
                            </a:rPr>
                            <a:t>- численность населения в возрасте 5-18 лет в муниципальном образовании в текущем году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57466116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2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Доля учащихся, охваченных системой профессиональной ориентации и профессиональных проб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%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2000">
                                  <a:effectLst/>
                                </a:rPr>
                                <m:t>𝑃</m:t>
                              </m:r>
                              <m:r>
                                <a:rPr lang="ru-RU" sz="2000">
                                  <a:effectLst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sz="20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ru-RU" sz="2000">
                                      <a:effectLst/>
                                    </a:rPr>
                                    <m:t>X</m:t>
                                  </m:r>
                                </m:num>
                                <m:den>
                                  <m:r>
                                    <a:rPr lang="ru-RU" sz="2000">
                                      <a:effectLst/>
                                    </a:rPr>
                                    <m:t>𝑌</m:t>
                                  </m:r>
                                </m:den>
                              </m:f>
                              <m:r>
                                <a:rPr lang="ru-RU" sz="2000">
                                  <a:effectLst/>
                                </a:rPr>
                                <m:t> ×100%</m:t>
                              </m:r>
                            </m:oMath>
                          </a14:m>
                          <a:r>
                            <a:rPr lang="ru-RU" sz="2000">
                              <a:effectLst/>
                            </a:rPr>
                            <a:t>, где </a:t>
                          </a:r>
                          <a:r>
                            <a:rPr lang="en-US" sz="2000">
                              <a:effectLst/>
                            </a:rPr>
                            <a:t>P</a:t>
                          </a:r>
                          <a:r>
                            <a:rPr lang="ru-RU" sz="2000">
                              <a:effectLst/>
                            </a:rPr>
                            <a:t> – доля, охваченных системой профессиональной ориентации и профессиональной проб</a:t>
                          </a: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X</a:t>
                          </a:r>
                          <a:r>
                            <a:rPr lang="ru-RU" sz="2000">
                              <a:effectLst/>
                            </a:rPr>
                            <a:t> – количество учащихся, принявших участие в профориентационных мероприятиях</a:t>
                          </a: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Y</a:t>
                          </a:r>
                          <a:r>
                            <a:rPr lang="ru-RU" sz="2000">
                              <a:effectLst/>
                            </a:rPr>
                            <a:t>- численность учащихся типовой модели в текущем году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5028009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3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Доля детей, проявивших выдающиеся способности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%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2000">
                                  <a:effectLst/>
                                </a:rPr>
                                <m:t>𝑉</m:t>
                              </m:r>
                              <m:r>
                                <a:rPr lang="ru-RU" sz="2000">
                                  <a:effectLst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sz="2000">
                                      <a:effectLst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ru-RU" sz="2000">
                                      <a:effectLst/>
                                    </a:rPr>
                                    <m:t>X</m:t>
                                  </m:r>
                                </m:num>
                                <m:den>
                                  <m:r>
                                    <a:rPr lang="ru-RU" sz="2000">
                                      <a:effectLst/>
                                    </a:rPr>
                                    <m:t>𝑌</m:t>
                                  </m:r>
                                </m:den>
                              </m:f>
                              <m:r>
                                <a:rPr lang="ru-RU" sz="2000">
                                  <a:effectLst/>
                                </a:rPr>
                                <m:t> ×100%</m:t>
                              </m:r>
                            </m:oMath>
                          </a14:m>
                          <a:r>
                            <a:rPr lang="ru-RU" sz="2000" dirty="0">
                              <a:effectLst/>
                            </a:rPr>
                            <a:t>, где </a:t>
                          </a:r>
                          <a:r>
                            <a:rPr lang="en-US" sz="2000" dirty="0">
                              <a:effectLst/>
                            </a:rPr>
                            <a:t>V</a:t>
                          </a:r>
                          <a:r>
                            <a:rPr lang="ru-RU" sz="2000" dirty="0">
                              <a:effectLst/>
                            </a:rPr>
                            <a:t> – доля детей, проявивших выдающиеся способности по программам естественнонаучной направленности в текущем году</a:t>
                          </a: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X</a:t>
                          </a:r>
                          <a:r>
                            <a:rPr lang="ru-RU" sz="2000" dirty="0">
                              <a:effectLst/>
                            </a:rPr>
                            <a:t> – количество учащихся, ставших победителями и призерами конкурсов, входящих в соответствующие перечни по профилю</a:t>
                          </a: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Y</a:t>
                          </a:r>
                          <a:r>
                            <a:rPr lang="ru-RU" sz="2000" dirty="0">
                              <a:effectLst/>
                            </a:rPr>
                            <a:t>- численность учащихся типовой модели в текущем году</a:t>
                          </a:r>
                          <a:endParaRPr lang="ru-RU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252655272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…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4559733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" name="Таблица 1">
                <a:extLst>
                  <a:ext uri="{FF2B5EF4-FFF2-40B4-BE49-F238E27FC236}">
                    <a16:creationId xmlns:a16="http://schemas.microsoft.com/office/drawing/2014/main" id="{5420D74C-31E2-C645-9866-D8ECE25EEB9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71889502"/>
                  </p:ext>
                </p:extLst>
              </p:nvPr>
            </p:nvGraphicFramePr>
            <p:xfrm>
              <a:off x="3961363" y="5028600"/>
              <a:ext cx="15985776" cy="8123938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669797">
                      <a:extLst>
                        <a:ext uri="{9D8B030D-6E8A-4147-A177-3AD203B41FA5}">
                          <a16:colId xmlns:a16="http://schemas.microsoft.com/office/drawing/2014/main" val="1537358337"/>
                        </a:ext>
                      </a:extLst>
                    </a:gridCol>
                    <a:gridCol w="5640063">
                      <a:extLst>
                        <a:ext uri="{9D8B030D-6E8A-4147-A177-3AD203B41FA5}">
                          <a16:colId xmlns:a16="http://schemas.microsoft.com/office/drawing/2014/main" val="4001461537"/>
                        </a:ext>
                      </a:extLst>
                    </a:gridCol>
                    <a:gridCol w="1194959">
                      <a:extLst>
                        <a:ext uri="{9D8B030D-6E8A-4147-A177-3AD203B41FA5}">
                          <a16:colId xmlns:a16="http://schemas.microsoft.com/office/drawing/2014/main" val="2704453677"/>
                        </a:ext>
                      </a:extLst>
                    </a:gridCol>
                    <a:gridCol w="8480957">
                      <a:extLst>
                        <a:ext uri="{9D8B030D-6E8A-4147-A177-3AD203B41FA5}">
                          <a16:colId xmlns:a16="http://schemas.microsoft.com/office/drawing/2014/main" val="2167280068"/>
                        </a:ext>
                      </a:extLst>
                    </a:gridCol>
                  </a:tblGrid>
                  <a:tr h="407734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№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Наименование индикатора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Ед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Методика расчета показателей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873897060"/>
                      </a:ext>
                    </a:extLst>
                  </a:tr>
                  <a:tr h="289261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1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Доля детей в возрасте 5-18 лет в муниципальном образовании, охваченных программами естественнонаучной направленности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%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4"/>
                          <a:stretch>
                            <a:fillRect l="-88623" t="-14035" r="-150" b="-1719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57466116"/>
                      </a:ext>
                    </a:extLst>
                  </a:tr>
                  <a:tr h="197821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2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Доля учащихся, охваченных системой профессиональной ориентации и профессиональных проб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%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4"/>
                          <a:stretch>
                            <a:fillRect l="-88623" t="-166667" r="-150" b="-15128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0280099"/>
                      </a:ext>
                    </a:extLst>
                  </a:tr>
                  <a:tr h="243541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3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>
                              <a:effectLst/>
                            </a:rPr>
                            <a:t>Доля детей, проявивших выдающиеся способности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%</a:t>
                          </a:r>
                          <a:endParaRPr lang="ru-RU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4"/>
                          <a:stretch>
                            <a:fillRect l="-88623" t="-215544" r="-150" b="-2228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52655272"/>
                      </a:ext>
                    </a:extLst>
                  </a:tr>
                  <a:tr h="40995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…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endParaRPr lang="ru-RU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4559733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CB32F52-A3DD-EC40-85FE-ACBCE1A5F312}"/>
              </a:ext>
            </a:extLst>
          </p:cNvPr>
          <p:cNvSpPr txBox="1"/>
          <p:nvPr/>
        </p:nvSpPr>
        <p:spPr>
          <a:xfrm>
            <a:off x="803712" y="3340196"/>
            <a:ext cx="21685424" cy="9137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Light"/>
              </a:rPr>
              <a:t>Приведены примеры индикаторов и показателей с методикой их расчета</a:t>
            </a:r>
          </a:p>
        </p:txBody>
      </p:sp>
    </p:spTree>
    <p:extLst>
      <p:ext uri="{BB962C8B-B14F-4D97-AF65-F5344CB8AC3E}">
        <p14:creationId xmlns:p14="http://schemas.microsoft.com/office/powerpoint/2010/main" val="112012247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Линия"/>
          <p:cNvSpPr/>
          <p:nvPr/>
        </p:nvSpPr>
        <p:spPr>
          <a:xfrm>
            <a:off x="1201065" y="1961456"/>
            <a:ext cx="21506373" cy="1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62" name="Название подразделения, лаборатории, факультета и т.д."/>
          <p:cNvSpPr txBox="1"/>
          <p:nvPr/>
        </p:nvSpPr>
        <p:spPr>
          <a:xfrm>
            <a:off x="3407024" y="586180"/>
            <a:ext cx="19082112" cy="882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r">
              <a:defRPr sz="24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pPr algn="ctr"/>
            <a:r>
              <a:rPr lang="ru-RU" sz="4800" b="1" dirty="0"/>
              <a:t>Дорожные карты и риски</a:t>
            </a:r>
            <a:endParaRPr sz="4800" b="1" dirty="0"/>
          </a:p>
        </p:txBody>
      </p:sp>
      <p:pic>
        <p:nvPicPr>
          <p:cNvPr id="63" name="Изображение" descr="Изображени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06" y="586180"/>
            <a:ext cx="1199579" cy="1199579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83034C-2A4D-6145-8DA0-E0C398147AB0}"/>
              </a:ext>
            </a:extLst>
          </p:cNvPr>
          <p:cNvSpPr txBox="1"/>
          <p:nvPr/>
        </p:nvSpPr>
        <p:spPr>
          <a:xfrm>
            <a:off x="1724070" y="2272136"/>
            <a:ext cx="17769287" cy="24525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7" tIns="71437" rIns="71437" bIns="71437" numCol="1" spcCol="38100" rtlCol="0" anchor="ctr">
            <a:spAutoFit/>
          </a:bodyPr>
          <a:lstStyle/>
          <a:p>
            <a:pPr marL="685800" marR="0" indent="-6858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Light"/>
              </a:rPr>
              <a:t>Определены примерные мероприятия »дорожной карты»</a:t>
            </a:r>
          </a:p>
          <a:p>
            <a:pPr marL="685800" marR="0" indent="-6858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dirty="0"/>
              <a:t>Приведен пример «дорожной карты» полного цикла</a:t>
            </a:r>
          </a:p>
          <a:p>
            <a:pPr marL="685800" marR="0" indent="-6858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Light"/>
              </a:rPr>
              <a:t>Определены примеры рисков реализации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FF88645A-8BC8-D34E-A438-C0FCC36154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6549"/>
              </p:ext>
            </p:extLst>
          </p:nvPr>
        </p:nvGraphicFramePr>
        <p:xfrm>
          <a:off x="3407024" y="5035407"/>
          <a:ext cx="16849872" cy="815373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01835">
                  <a:extLst>
                    <a:ext uri="{9D8B030D-6E8A-4147-A177-3AD203B41FA5}">
                      <a16:colId xmlns:a16="http://schemas.microsoft.com/office/drawing/2014/main" val="3480535568"/>
                    </a:ext>
                  </a:extLst>
                </a:gridCol>
                <a:gridCol w="7643038">
                  <a:extLst>
                    <a:ext uri="{9D8B030D-6E8A-4147-A177-3AD203B41FA5}">
                      <a16:colId xmlns:a16="http://schemas.microsoft.com/office/drawing/2014/main" val="532560714"/>
                    </a:ext>
                  </a:extLst>
                </a:gridCol>
                <a:gridCol w="5817110">
                  <a:extLst>
                    <a:ext uri="{9D8B030D-6E8A-4147-A177-3AD203B41FA5}">
                      <a16:colId xmlns:a16="http://schemas.microsoft.com/office/drawing/2014/main" val="2994173154"/>
                    </a:ext>
                  </a:extLst>
                </a:gridCol>
                <a:gridCol w="2387889">
                  <a:extLst>
                    <a:ext uri="{9D8B030D-6E8A-4147-A177-3AD203B41FA5}">
                      <a16:colId xmlns:a16="http://schemas.microsoft.com/office/drawing/2014/main" val="1988514851"/>
                    </a:ext>
                  </a:extLst>
                </a:gridCol>
              </a:tblGrid>
              <a:tr h="5257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№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Мероприятие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Ответственный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Сроки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1314070"/>
                  </a:ext>
                </a:extLst>
              </a:tr>
              <a:tr h="16622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1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Определение ключевых участников реализации типовой модели, корректировка с учетом рисков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Исполнительный орган власти субъекта РФ, региональный координатор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Февраль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0863893"/>
                  </a:ext>
                </a:extLst>
              </a:tr>
              <a:tr h="251427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2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Проведение анализа (на основе самообследования) территориальных систем дополнительного образования, уточнение показателей и индикаторов реализации модели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Региональный координатор/оператор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Март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5382249"/>
                  </a:ext>
                </a:extLst>
              </a:tr>
              <a:tr h="223706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3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Выбор и утверждение организаций для реализации модели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Исполнительный орган власти субъекта РФ, региональный координатор, муниципальные образования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Апрель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1363561"/>
                  </a:ext>
                </a:extLst>
              </a:tr>
              <a:tr h="116935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51113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033010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Линия"/>
          <p:cNvSpPr/>
          <p:nvPr/>
        </p:nvSpPr>
        <p:spPr>
          <a:xfrm>
            <a:off x="1201065" y="1961456"/>
            <a:ext cx="21506373" cy="1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62" name="Название подразделения, лаборатории, факультета и т.д."/>
          <p:cNvSpPr txBox="1"/>
          <p:nvPr/>
        </p:nvSpPr>
        <p:spPr>
          <a:xfrm>
            <a:off x="3407024" y="586180"/>
            <a:ext cx="19082112" cy="882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r">
              <a:defRPr sz="24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pPr algn="ctr"/>
            <a:r>
              <a:rPr lang="ru-RU" sz="4800" b="1" dirty="0" err="1"/>
              <a:t>Брендирование</a:t>
            </a:r>
            <a:r>
              <a:rPr lang="ru-RU" sz="4800" b="1" dirty="0"/>
              <a:t> </a:t>
            </a:r>
            <a:endParaRPr sz="4800" b="1" dirty="0"/>
          </a:p>
        </p:txBody>
      </p:sp>
      <p:pic>
        <p:nvPicPr>
          <p:cNvPr id="63" name="Изображение" descr="Изображени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06" y="586180"/>
            <a:ext cx="1199579" cy="11995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87A4FA-66B8-3D4A-80A5-4959B37E1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291" y="7839183"/>
            <a:ext cx="6864920" cy="53682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FB433F-9F84-F349-81DD-1FE5CFA0A6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360" y="3115371"/>
            <a:ext cx="7776609" cy="366660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2E7D7A-4CBA-D443-8998-F7668A0399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350" y="3136300"/>
            <a:ext cx="4559300" cy="39624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03C4FF-92AB-4245-8926-7AD1641E49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82" y="2730942"/>
            <a:ext cx="7388162" cy="43677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1D0810E-423B-8248-880D-0DEE5FF1CE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12" y="8338537"/>
            <a:ext cx="7488832" cy="45241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8468EE8-DA82-6040-B317-3D55DD3294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8464" y="9287012"/>
            <a:ext cx="7776610" cy="262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63789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Линия"/>
          <p:cNvSpPr/>
          <p:nvPr/>
        </p:nvSpPr>
        <p:spPr>
          <a:xfrm>
            <a:off x="1201065" y="1961456"/>
            <a:ext cx="21506373" cy="1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62" name="Название подразделения, лаборатории, факультета и т.д."/>
          <p:cNvSpPr txBox="1"/>
          <p:nvPr/>
        </p:nvSpPr>
        <p:spPr>
          <a:xfrm>
            <a:off x="3407024" y="586180"/>
            <a:ext cx="19082112" cy="882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r">
              <a:defRPr sz="24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pPr algn="ctr"/>
            <a:r>
              <a:rPr lang="ru-RU" sz="4800" b="1" dirty="0"/>
              <a:t>Информационная стратегия</a:t>
            </a:r>
            <a:endParaRPr sz="4800" b="1" dirty="0"/>
          </a:p>
        </p:txBody>
      </p:sp>
      <p:pic>
        <p:nvPicPr>
          <p:cNvPr id="63" name="Изображение" descr="Изображени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06" y="586180"/>
            <a:ext cx="1199579" cy="119957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EDE3AA-D4D4-E544-8884-2240E1453F81}"/>
              </a:ext>
            </a:extLst>
          </p:cNvPr>
          <p:cNvSpPr txBox="1"/>
          <p:nvPr/>
        </p:nvSpPr>
        <p:spPr>
          <a:xfrm>
            <a:off x="6773194" y="2898140"/>
            <a:ext cx="144334" cy="10060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7" tIns="71437" rIns="71437" bIns="71437" numCol="1" spcCol="38100" rtlCol="0" anchor="ctr">
            <a:spAutoFit/>
          </a:bodyPr>
          <a:lstStyle/>
          <a:p>
            <a:endParaRPr lang="ru-RU" sz="2800" dirty="0"/>
          </a:p>
          <a:p>
            <a:endParaRPr lang="ru-RU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80866B-46A3-A845-9F89-96C84C6D4623}"/>
              </a:ext>
            </a:extLst>
          </p:cNvPr>
          <p:cNvSpPr txBox="1"/>
          <p:nvPr/>
        </p:nvSpPr>
        <p:spPr>
          <a:xfrm>
            <a:off x="2079936" y="3016442"/>
            <a:ext cx="18344765" cy="16831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7" tIns="71437" rIns="71437" bIns="71437" numCol="1" spcCol="38100" rtlCol="0" anchor="ctr">
            <a:spAutoFit/>
          </a:bodyPr>
          <a:lstStyle/>
          <a:p>
            <a:pPr marL="685800" marR="0" indent="-6858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Light"/>
              </a:rPr>
              <a:t>Определены подходы к стратегии с этапами ее реализации</a:t>
            </a:r>
          </a:p>
          <a:p>
            <a:pPr marL="685800" marR="0" indent="-6858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dirty="0"/>
              <a:t>Приведен пример планирования</a:t>
            </a:r>
            <a:endParaRPr kumimoji="0" lang="ru-RU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Light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50C443A0-8C63-FB43-821C-D4F34766B6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919489"/>
              </p:ext>
            </p:extLst>
          </p:nvPr>
        </p:nvGraphicFramePr>
        <p:xfrm>
          <a:off x="3046984" y="5785638"/>
          <a:ext cx="16095364" cy="723097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13920">
                  <a:extLst>
                    <a:ext uri="{9D8B030D-6E8A-4147-A177-3AD203B41FA5}">
                      <a16:colId xmlns:a16="http://schemas.microsoft.com/office/drawing/2014/main" val="3700734568"/>
                    </a:ext>
                  </a:extLst>
                </a:gridCol>
                <a:gridCol w="4958706">
                  <a:extLst>
                    <a:ext uri="{9D8B030D-6E8A-4147-A177-3AD203B41FA5}">
                      <a16:colId xmlns:a16="http://schemas.microsoft.com/office/drawing/2014/main" val="1085791679"/>
                    </a:ext>
                  </a:extLst>
                </a:gridCol>
                <a:gridCol w="2541459">
                  <a:extLst>
                    <a:ext uri="{9D8B030D-6E8A-4147-A177-3AD203B41FA5}">
                      <a16:colId xmlns:a16="http://schemas.microsoft.com/office/drawing/2014/main" val="1269841272"/>
                    </a:ext>
                  </a:extLst>
                </a:gridCol>
                <a:gridCol w="3113492">
                  <a:extLst>
                    <a:ext uri="{9D8B030D-6E8A-4147-A177-3AD203B41FA5}">
                      <a16:colId xmlns:a16="http://schemas.microsoft.com/office/drawing/2014/main" val="837028714"/>
                    </a:ext>
                  </a:extLst>
                </a:gridCol>
                <a:gridCol w="2927173">
                  <a:extLst>
                    <a:ext uri="{9D8B030D-6E8A-4147-A177-3AD203B41FA5}">
                      <a16:colId xmlns:a16="http://schemas.microsoft.com/office/drawing/2014/main" val="902316342"/>
                    </a:ext>
                  </a:extLst>
                </a:gridCol>
                <a:gridCol w="1740614">
                  <a:extLst>
                    <a:ext uri="{9D8B030D-6E8A-4147-A177-3AD203B41FA5}">
                      <a16:colId xmlns:a16="http://schemas.microsoft.com/office/drawing/2014/main" val="3713641679"/>
                    </a:ext>
                  </a:extLst>
                </a:gridCol>
              </a:tblGrid>
              <a:tr h="13821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Мероприятие/задача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Целевые аудитории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Каналы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Форма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Срок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1971864"/>
                  </a:ext>
                </a:extLst>
              </a:tr>
              <a:tr h="28931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Информирование семей о начале набора на программы модели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Семьи с детьми, органы власти, бизнес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Региональные и местные СМИ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Пресс-релиз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31878"/>
                  </a:ext>
                </a:extLst>
              </a:tr>
              <a:tr h="23016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2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Разъяснение предназначения создаваемых новых мест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Семьи с детьми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ТВ и интернет-трансляция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Пресс-конференция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1095152"/>
                  </a:ext>
                </a:extLst>
              </a:tr>
              <a:tr h="65151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…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 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 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6830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710558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Линия"/>
          <p:cNvSpPr/>
          <p:nvPr/>
        </p:nvSpPr>
        <p:spPr>
          <a:xfrm>
            <a:off x="1201065" y="1961456"/>
            <a:ext cx="21506373" cy="1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62" name="Название подразделения, лаборатории, факультета и т.д."/>
          <p:cNvSpPr txBox="1"/>
          <p:nvPr/>
        </p:nvSpPr>
        <p:spPr>
          <a:xfrm>
            <a:off x="3407024" y="586180"/>
            <a:ext cx="19082112" cy="882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r">
              <a:defRPr sz="24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pPr algn="ctr"/>
            <a:r>
              <a:rPr lang="ru-RU" sz="4800" b="1" dirty="0"/>
              <a:t>Особенности типовых «пакетных» решений</a:t>
            </a:r>
            <a:endParaRPr sz="4800" b="1" dirty="0"/>
          </a:p>
        </p:txBody>
      </p:sp>
      <p:pic>
        <p:nvPicPr>
          <p:cNvPr id="63" name="Изображение" descr="Изображени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06" y="586180"/>
            <a:ext cx="1199579" cy="119957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EDE3AA-D4D4-E544-8884-2240E1453F81}"/>
              </a:ext>
            </a:extLst>
          </p:cNvPr>
          <p:cNvSpPr txBox="1"/>
          <p:nvPr/>
        </p:nvSpPr>
        <p:spPr>
          <a:xfrm>
            <a:off x="6773194" y="2898140"/>
            <a:ext cx="144334" cy="10060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7" tIns="71437" rIns="71437" bIns="71437" numCol="1" spcCol="38100" rtlCol="0" anchor="ctr">
            <a:spAutoFit/>
          </a:bodyPr>
          <a:lstStyle/>
          <a:p>
            <a:endParaRPr lang="ru-RU" sz="2800" dirty="0"/>
          </a:p>
          <a:p>
            <a:endParaRPr lang="ru-RU" sz="28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8F72979-B5F7-CA49-9C5B-5E679DF8DC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1" t="8001" r="11781" b="17801"/>
          <a:stretch/>
        </p:blipFill>
        <p:spPr>
          <a:xfrm>
            <a:off x="1249661" y="5535570"/>
            <a:ext cx="7560522" cy="507224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8AD4F05-E590-BF44-8CB3-C51BB7A7A65F}"/>
              </a:ext>
            </a:extLst>
          </p:cNvPr>
          <p:cNvSpPr txBox="1"/>
          <p:nvPr/>
        </p:nvSpPr>
        <p:spPr>
          <a:xfrm>
            <a:off x="9609683" y="2898140"/>
            <a:ext cx="13524656" cy="10097829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marL="571500" indent="-571500" algn="l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4400" dirty="0">
                <a:latin typeface="Muller Regular" pitchFamily="50" charset="-52"/>
              </a:rPr>
              <a:t>Уточняют тематические направления, результаты («образ»), практики («как») и контент («что»).</a:t>
            </a:r>
          </a:p>
          <a:p>
            <a:pPr marL="571500" indent="-571500" algn="l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4400" dirty="0">
                <a:latin typeface="Muller Regular" pitchFamily="50" charset="-52"/>
              </a:rPr>
              <a:t>Предполагают разный масштаб («кружок», «клуб», «центр» и др.) и характер реализации инфраструктурных решений (сеть, мобильное, стационарное и т.д.)</a:t>
            </a:r>
          </a:p>
          <a:p>
            <a:pPr marL="571500" indent="-571500" algn="l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4400" dirty="0">
                <a:latin typeface="Muller Regular" pitchFamily="50" charset="-52"/>
              </a:rPr>
              <a:t>Включают рекомендуемые требования (содержание, кадры, инфраструктура)</a:t>
            </a:r>
          </a:p>
          <a:p>
            <a:pPr marL="571500" indent="-571500" algn="l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4400" dirty="0">
                <a:latin typeface="Muller Regular" pitchFamily="50" charset="-52"/>
              </a:rPr>
              <a:t>Содержат примерные руководства и рекомендации (программу, УМК, анализ, оборудование и др.)</a:t>
            </a:r>
            <a:endParaRPr lang="en-US" sz="4400" dirty="0">
              <a:latin typeface="Muller Regular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36169757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Линия"/>
          <p:cNvSpPr/>
          <p:nvPr/>
        </p:nvSpPr>
        <p:spPr>
          <a:xfrm>
            <a:off x="1201065" y="1961456"/>
            <a:ext cx="21506373" cy="1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62" name="Название подразделения, лаборатории, факультета и т.д."/>
          <p:cNvSpPr txBox="1"/>
          <p:nvPr/>
        </p:nvSpPr>
        <p:spPr>
          <a:xfrm>
            <a:off x="3407024" y="586180"/>
            <a:ext cx="19082112" cy="882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r">
              <a:defRPr sz="24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pPr algn="ctr"/>
            <a:r>
              <a:rPr lang="ru-RU" sz="4800" b="1" dirty="0"/>
              <a:t>Состав типовых моделей по направленностям</a:t>
            </a:r>
            <a:endParaRPr sz="4800" b="1" dirty="0"/>
          </a:p>
        </p:txBody>
      </p:sp>
      <p:pic>
        <p:nvPicPr>
          <p:cNvPr id="63" name="Изображение" descr="Изображени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06" y="586180"/>
            <a:ext cx="1199579" cy="119957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EDE3AA-D4D4-E544-8884-2240E1453F81}"/>
              </a:ext>
            </a:extLst>
          </p:cNvPr>
          <p:cNvSpPr txBox="1"/>
          <p:nvPr/>
        </p:nvSpPr>
        <p:spPr>
          <a:xfrm>
            <a:off x="6773194" y="2898140"/>
            <a:ext cx="144334" cy="10060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7" tIns="71437" rIns="71437" bIns="71437" numCol="1" spcCol="38100" rtlCol="0" anchor="ctr">
            <a:spAutoFit/>
          </a:bodyPr>
          <a:lstStyle/>
          <a:p>
            <a:endParaRPr lang="ru-RU" sz="2800" dirty="0"/>
          </a:p>
          <a:p>
            <a:endParaRPr lang="ru-RU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AD4F05-E590-BF44-8CB3-C51BB7A7A65F}"/>
              </a:ext>
            </a:extLst>
          </p:cNvPr>
          <p:cNvSpPr txBox="1"/>
          <p:nvPr/>
        </p:nvSpPr>
        <p:spPr>
          <a:xfrm>
            <a:off x="7667039" y="2537520"/>
            <a:ext cx="16295320" cy="11954042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indent="-342900" algn="l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000" dirty="0">
                <a:latin typeface="Muller Regular" pitchFamily="50" charset="-52"/>
              </a:rPr>
              <a:t> Определение целеполагания и назначения, образовательные возможности моделей</a:t>
            </a:r>
          </a:p>
          <a:p>
            <a:pPr indent="-342900" algn="l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000" dirty="0">
                <a:latin typeface="Muller Regular" pitchFamily="50" charset="-52"/>
              </a:rPr>
              <a:t> Определение и характеристика образовательных направлений (модулей), технологии и подходы, требования к учебно-методическому комплексу, примерная программа</a:t>
            </a:r>
          </a:p>
          <a:p>
            <a:pPr indent="-342900" algn="l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000" dirty="0">
                <a:latin typeface="Muller Regular" pitchFamily="50" charset="-52"/>
              </a:rPr>
              <a:t> Примерные перечни средств обучения и воспитания, рекомендованные под указанные в модели педагогические задачи</a:t>
            </a:r>
          </a:p>
          <a:p>
            <a:pPr indent="-342900" algn="l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000" dirty="0">
                <a:latin typeface="Muller Regular" pitchFamily="50" charset="-52"/>
              </a:rPr>
              <a:t> Требования к кадровому обеспечению, рекомендации штатной расстановке</a:t>
            </a:r>
          </a:p>
          <a:p>
            <a:pPr indent="-342900" algn="l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000" dirty="0">
                <a:latin typeface="Muller Regular" pitchFamily="50" charset="-52"/>
              </a:rPr>
              <a:t> Требования к инфраструктуре, типология образовательный решений по масштабу и характеру с дифференциацией условий (кадровое обеспечение, особенности территорий)</a:t>
            </a:r>
          </a:p>
          <a:p>
            <a:pPr indent="-342900" algn="l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000" dirty="0">
                <a:latin typeface="Muller Regular" pitchFamily="50" charset="-52"/>
              </a:rPr>
              <a:t> «Дорожная карта» по реализации типовых моделей с оценкой рисков, определением ключевых участников реализации и схемой их взаимодействия</a:t>
            </a:r>
          </a:p>
          <a:p>
            <a:pPr indent="-342900" algn="l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000" dirty="0">
                <a:latin typeface="Muller Regular" pitchFamily="50" charset="-52"/>
              </a:rPr>
              <a:t> Основные индикаторы и методика их расчета</a:t>
            </a:r>
          </a:p>
          <a:p>
            <a:pPr indent="-342900" algn="l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000" dirty="0">
                <a:latin typeface="Muller Regular" pitchFamily="50" charset="-52"/>
              </a:rPr>
              <a:t> Типовая информационная стратегия по сопровождению реализации модели</a:t>
            </a:r>
          </a:p>
          <a:p>
            <a:pPr indent="-342900" algn="l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000" dirty="0">
                <a:latin typeface="Muller Regular" pitchFamily="50" charset="-52"/>
              </a:rPr>
              <a:t> Порядок </a:t>
            </a:r>
            <a:r>
              <a:rPr lang="ru-RU" sz="3000" dirty="0" err="1">
                <a:latin typeface="Muller Regular" pitchFamily="50" charset="-52"/>
              </a:rPr>
              <a:t>самообследования</a:t>
            </a:r>
            <a:r>
              <a:rPr lang="ru-RU" sz="3000" dirty="0">
                <a:latin typeface="Muller Regular" pitchFamily="50" charset="-52"/>
              </a:rPr>
              <a:t> для выбора тематик, масштаба и характера решений, пример расчета затрат</a:t>
            </a:r>
          </a:p>
          <a:p>
            <a:pPr indent="-342900" algn="l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ru-RU" sz="3000" dirty="0">
                <a:latin typeface="Muller Regular" pitchFamily="50" charset="-52"/>
              </a:rPr>
              <a:t> Рекомендации по </a:t>
            </a:r>
            <a:r>
              <a:rPr lang="ru-RU" sz="3000" dirty="0" err="1">
                <a:latin typeface="Muller Regular" pitchFamily="50" charset="-52"/>
              </a:rPr>
              <a:t>брендированию</a:t>
            </a:r>
            <a:r>
              <a:rPr lang="ru-RU" sz="3000" dirty="0">
                <a:latin typeface="Muller Regular" pitchFamily="50" charset="-52"/>
              </a:rPr>
              <a:t> и зонированию</a:t>
            </a:r>
          </a:p>
          <a:p>
            <a:pPr marL="342900" indent="-342900" algn="l">
              <a:lnSpc>
                <a:spcPct val="150000"/>
              </a:lnSpc>
              <a:buFont typeface="+mj-lt"/>
              <a:buAutoNum type="arabicPeriod"/>
            </a:pPr>
            <a:endParaRPr lang="ru-RU" sz="4000" dirty="0">
              <a:latin typeface="Muller Regular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8535CB9-F2D9-1245-9BC9-3630B79588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1" t="15000" r="19200" b="15000"/>
          <a:stretch/>
        </p:blipFill>
        <p:spPr>
          <a:xfrm>
            <a:off x="1033701" y="2476586"/>
            <a:ext cx="2537861" cy="28198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AB86612-974D-FD4C-8172-26F0A9EEEF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1" t="17801" r="10801" b="16401"/>
          <a:stretch/>
        </p:blipFill>
        <p:spPr>
          <a:xfrm>
            <a:off x="4199112" y="2790712"/>
            <a:ext cx="2894112" cy="251894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F006F3E-B76B-E64A-BAFF-59370786E9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" t="12201" b="9400"/>
          <a:stretch/>
        </p:blipFill>
        <p:spPr>
          <a:xfrm>
            <a:off x="555751" y="6268943"/>
            <a:ext cx="3357579" cy="273630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2A32D10-5BC4-7447-AA0E-E2ABBFFBCE0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9" t="9400" r="13601" b="9400"/>
          <a:stretch/>
        </p:blipFill>
        <p:spPr>
          <a:xfrm>
            <a:off x="4487144" y="6218223"/>
            <a:ext cx="2265318" cy="259033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48F77F2-2078-9948-8C71-DB0A1537C39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5" t="10801" r="16965" b="13159"/>
          <a:stretch/>
        </p:blipFill>
        <p:spPr>
          <a:xfrm>
            <a:off x="4415136" y="10044373"/>
            <a:ext cx="2267054" cy="273630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B03CC4A-3D6D-7F43-B971-96A425411B4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" t="6601" r="15501" b="6601"/>
          <a:stretch/>
        </p:blipFill>
        <p:spPr>
          <a:xfrm>
            <a:off x="1220421" y="10380615"/>
            <a:ext cx="2343988" cy="259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40701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Очень крутой заголовок…"/>
          <p:cNvSpPr txBox="1"/>
          <p:nvPr/>
        </p:nvSpPr>
        <p:spPr>
          <a:xfrm>
            <a:off x="2093320" y="391449"/>
            <a:ext cx="21506374" cy="23132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8" tIns="71438" rIns="71438" bIns="71438"/>
          <a:lstStyle/>
          <a:p>
            <a:pPr algn="l">
              <a:defRPr sz="7000" b="1" cap="all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pPr>
            <a:r>
              <a:rPr lang="ru-RU" sz="4200" dirty="0"/>
              <a:t>Основные требования к содержанию и ядро содержания типовых моделей</a:t>
            </a:r>
            <a:endParaRPr sz="4200" dirty="0"/>
          </a:p>
        </p:txBody>
      </p:sp>
      <p:sp>
        <p:nvSpPr>
          <p:cNvPr id="75" name="Линия"/>
          <p:cNvSpPr/>
          <p:nvPr/>
        </p:nvSpPr>
        <p:spPr>
          <a:xfrm>
            <a:off x="1174776" y="1437356"/>
            <a:ext cx="21506374" cy="2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8" tIns="71438" rIns="71438" bIns="71438" anchor="ctr"/>
          <a:lstStyle/>
          <a:p>
            <a:pPr>
              <a:defRPr sz="3200"/>
            </a:pPr>
            <a:endParaRPr sz="320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69A08E4-597D-CA4D-B6AC-9A39C787307E}"/>
              </a:ext>
            </a:extLst>
          </p:cNvPr>
          <p:cNvSpPr/>
          <p:nvPr/>
        </p:nvSpPr>
        <p:spPr>
          <a:xfrm>
            <a:off x="784306" y="2422063"/>
            <a:ext cx="17961710" cy="11910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>
              <a:buFont typeface="Wingdings" pitchFamily="2" charset="2"/>
              <a:buChar char="Ø"/>
            </a:pPr>
            <a:r>
              <a:rPr lang="ru-RU" sz="3200" b="1" spc="-20" dirty="0">
                <a:ea typeface="Times New Roman" panose="02020603050405020304" pitchFamily="18" charset="0"/>
              </a:rPr>
              <a:t>«Арт-пространство»: </a:t>
            </a:r>
            <a:r>
              <a:rPr lang="ru-RU" sz="3200" spc="-20" dirty="0">
                <a:ea typeface="Times New Roman" panose="02020603050405020304" pitchFamily="18" charset="0"/>
              </a:rPr>
              <a:t>арт и дизайн (живопись, веб-дизайн, </a:t>
            </a:r>
            <a:r>
              <a:rPr lang="en-US" sz="3200" spc="-20" dirty="0">
                <a:ea typeface="Times New Roman" panose="02020603050405020304" pitchFamily="18" charset="0"/>
              </a:rPr>
              <a:t>DIY </a:t>
            </a:r>
            <a:r>
              <a:rPr lang="ru-RU" sz="3200" spc="-20" dirty="0">
                <a:ea typeface="Times New Roman" panose="02020603050405020304" pitchFamily="18" charset="0"/>
              </a:rPr>
              <a:t>и др.), музыка (вокал), хореография (народный, </a:t>
            </a:r>
            <a:r>
              <a:rPr lang="ru-RU" sz="3200" spc="-20" dirty="0" err="1">
                <a:ea typeface="Times New Roman" panose="02020603050405020304" pitchFamily="18" charset="0"/>
              </a:rPr>
              <a:t>боди</a:t>
            </a:r>
            <a:r>
              <a:rPr lang="ru-RU" sz="3200" spc="-20" dirty="0">
                <a:ea typeface="Times New Roman" panose="02020603050405020304" pitchFamily="18" charset="0"/>
              </a:rPr>
              <a:t>-балет, модерн и др.), театр, литература и кино (актерская игра, театр, </a:t>
            </a:r>
            <a:r>
              <a:rPr lang="ru-RU" sz="3200" spc="-20" dirty="0" err="1">
                <a:ea typeface="Times New Roman" panose="02020603050405020304" pitchFamily="18" charset="0"/>
              </a:rPr>
              <a:t>сторителинг</a:t>
            </a:r>
            <a:r>
              <a:rPr lang="ru-RU" sz="3200" spc="-20" dirty="0">
                <a:ea typeface="Times New Roman" panose="02020603050405020304" pitchFamily="18" charset="0"/>
              </a:rPr>
              <a:t>, медиа-арт и др.) и др.</a:t>
            </a:r>
          </a:p>
          <a:p>
            <a:pPr marL="571500" indent="-571500">
              <a:buFont typeface="Wingdings" pitchFamily="2" charset="2"/>
              <a:buChar char="Ø"/>
            </a:pPr>
            <a:endParaRPr lang="ru-RU" sz="3200" spc="-20" dirty="0">
              <a:ea typeface="Times New Roman" panose="02020603050405020304" pitchFamily="18" charset="0"/>
            </a:endParaRPr>
          </a:p>
          <a:p>
            <a:pPr marL="571500" indent="-571500" algn="l">
              <a:buFont typeface="Wingdings" pitchFamily="2" charset="2"/>
              <a:buChar char="Ø"/>
            </a:pPr>
            <a:r>
              <a:rPr lang="ru-RU" sz="3200" b="1" spc="-20" dirty="0">
                <a:ea typeface="Times New Roman" panose="02020603050405020304" pitchFamily="18" charset="0"/>
              </a:rPr>
              <a:t>«Диалог наук»</a:t>
            </a:r>
            <a:r>
              <a:rPr lang="ru-RU" sz="3200" spc="-20" dirty="0">
                <a:ea typeface="Times New Roman" panose="02020603050405020304" pitchFamily="18" charset="0"/>
              </a:rPr>
              <a:t>: биомедицина и </a:t>
            </a:r>
            <a:r>
              <a:rPr lang="ru-RU" sz="3200" spc="-20" dirty="0" err="1">
                <a:ea typeface="Times New Roman" panose="02020603050405020304" pitchFamily="18" charset="0"/>
              </a:rPr>
              <a:t>фарма</a:t>
            </a:r>
            <a:r>
              <a:rPr lang="ru-RU" sz="3200" spc="-20" dirty="0">
                <a:ea typeface="Times New Roman" panose="02020603050405020304" pitchFamily="18" charset="0"/>
              </a:rPr>
              <a:t>, биотехнологии и биоинженерия, астрофизика, природопользование, </a:t>
            </a:r>
            <a:r>
              <a:rPr lang="ru-RU" sz="3200" spc="-20" dirty="0" err="1">
                <a:ea typeface="Times New Roman" panose="02020603050405020304" pitchFamily="18" charset="0"/>
              </a:rPr>
              <a:t>биоинформатика</a:t>
            </a:r>
            <a:r>
              <a:rPr lang="ru-RU" sz="3200" spc="-20" dirty="0">
                <a:ea typeface="Times New Roman" panose="02020603050405020304" pitchFamily="18" charset="0"/>
              </a:rPr>
              <a:t>, </a:t>
            </a:r>
            <a:r>
              <a:rPr lang="ru-RU" sz="3200" spc="-20" dirty="0" err="1">
                <a:ea typeface="Times New Roman" panose="02020603050405020304" pitchFamily="18" charset="0"/>
              </a:rPr>
              <a:t>наноинженерия</a:t>
            </a:r>
            <a:r>
              <a:rPr lang="ru-RU" sz="3200" spc="-20" dirty="0">
                <a:ea typeface="Times New Roman" panose="02020603050405020304" pitchFamily="18" charset="0"/>
              </a:rPr>
              <a:t> и </a:t>
            </a:r>
            <a:r>
              <a:rPr lang="ru-RU" sz="3200" spc="-20" dirty="0" err="1">
                <a:ea typeface="Times New Roman" panose="02020603050405020304" pitchFamily="18" charset="0"/>
              </a:rPr>
              <a:t>метаматериалы</a:t>
            </a:r>
            <a:r>
              <a:rPr lang="ru-RU" sz="3200" spc="-20" dirty="0">
                <a:ea typeface="Times New Roman" panose="02020603050405020304" pitchFamily="18" charset="0"/>
              </a:rPr>
              <a:t> и др.</a:t>
            </a:r>
          </a:p>
          <a:p>
            <a:pPr marL="571500" indent="-571500">
              <a:buFont typeface="Wingdings" pitchFamily="2" charset="2"/>
              <a:buChar char="Ø"/>
            </a:pPr>
            <a:endParaRPr lang="ru-RU" sz="3200" spc="-20" dirty="0">
              <a:ea typeface="Times New Roman" panose="02020603050405020304" pitchFamily="18" charset="0"/>
            </a:endParaRPr>
          </a:p>
          <a:p>
            <a:pPr marL="571500" indent="-571500" algn="l">
              <a:buFont typeface="Wingdings" pitchFamily="2" charset="2"/>
              <a:buChar char="Ø"/>
            </a:pPr>
            <a:r>
              <a:rPr lang="ru-RU" sz="3200" b="1" spc="-20" dirty="0">
                <a:ea typeface="Times New Roman" panose="02020603050405020304" pitchFamily="18" charset="0"/>
              </a:rPr>
              <a:t>«</a:t>
            </a:r>
            <a:r>
              <a:rPr lang="ru-RU" sz="3200" b="1" spc="-20" dirty="0" err="1">
                <a:ea typeface="Times New Roman" panose="02020603050405020304" pitchFamily="18" charset="0"/>
              </a:rPr>
              <a:t>Мейкер</a:t>
            </a:r>
            <a:r>
              <a:rPr lang="ru-RU" sz="3200" b="1" spc="-20" dirty="0">
                <a:ea typeface="Times New Roman" panose="02020603050405020304" pitchFamily="18" charset="0"/>
              </a:rPr>
              <a:t>»: </a:t>
            </a:r>
            <a:r>
              <a:rPr lang="ru-RU" sz="3200" spc="-20" dirty="0">
                <a:ea typeface="Times New Roman" panose="02020603050405020304" pitchFamily="18" charset="0"/>
              </a:rPr>
              <a:t>обработка материалов, электротехника и электроника, системная инженерия,  3</a:t>
            </a:r>
            <a:r>
              <a:rPr lang="en-US" sz="3200" spc="-20" dirty="0">
                <a:ea typeface="Times New Roman" panose="02020603050405020304" pitchFamily="18" charset="0"/>
              </a:rPr>
              <a:t>D </a:t>
            </a:r>
            <a:r>
              <a:rPr lang="ru-RU" sz="3200" spc="-20" dirty="0" err="1">
                <a:ea typeface="Times New Roman" panose="02020603050405020304" pitchFamily="18" charset="0"/>
              </a:rPr>
              <a:t>прототипирование</a:t>
            </a:r>
            <a:r>
              <a:rPr lang="ru-RU" sz="3200" spc="-20" dirty="0">
                <a:ea typeface="Times New Roman" panose="02020603050405020304" pitchFamily="18" charset="0"/>
              </a:rPr>
              <a:t>, </a:t>
            </a:r>
            <a:r>
              <a:rPr lang="ru-RU" sz="3200" spc="-20" dirty="0" err="1">
                <a:ea typeface="Times New Roman" panose="02020603050405020304" pitchFamily="18" charset="0"/>
              </a:rPr>
              <a:t>цифровизация</a:t>
            </a:r>
            <a:r>
              <a:rPr lang="ru-RU" sz="3200" spc="-20" dirty="0">
                <a:ea typeface="Times New Roman" panose="02020603050405020304" pitchFamily="18" charset="0"/>
              </a:rPr>
              <a:t> и интернет вещей, наземные объекты и транспорт, технологическое предпринимательство и др.</a:t>
            </a:r>
          </a:p>
          <a:p>
            <a:endParaRPr lang="ru-RU" sz="3200" spc="-20" dirty="0">
              <a:ea typeface="Times New Roman" panose="02020603050405020304" pitchFamily="18" charset="0"/>
            </a:endParaRPr>
          </a:p>
          <a:p>
            <a:pPr marL="571500" indent="-571500" algn="l">
              <a:buFont typeface="Wingdings" pitchFamily="2" charset="2"/>
              <a:buChar char="Ø"/>
            </a:pPr>
            <a:r>
              <a:rPr lang="ru-RU" sz="3200" b="1" spc="-20" dirty="0">
                <a:ea typeface="Times New Roman" panose="02020603050405020304" pitchFamily="18" charset="0"/>
              </a:rPr>
              <a:t>«</a:t>
            </a:r>
            <a:r>
              <a:rPr lang="ru-RU" sz="3200" b="1" spc="-20" dirty="0" err="1">
                <a:ea typeface="Times New Roman" panose="02020603050405020304" pitchFamily="18" charset="0"/>
              </a:rPr>
              <a:t>Социос</a:t>
            </a:r>
            <a:r>
              <a:rPr lang="ru-RU" sz="3200" b="1" spc="-20" dirty="0">
                <a:ea typeface="Times New Roman" panose="02020603050405020304" pitchFamily="18" charset="0"/>
              </a:rPr>
              <a:t>»</a:t>
            </a:r>
            <a:r>
              <a:rPr lang="ru-RU" sz="3200" spc="-20" dirty="0">
                <a:ea typeface="Times New Roman" panose="02020603050405020304" pitchFamily="18" charset="0"/>
              </a:rPr>
              <a:t>: право и экономика, языкознание и страноведение, практическая психология, волонтерское движение, менеджмент и управление проектами, игровая культура, журналистика, </a:t>
            </a:r>
            <a:r>
              <a:rPr lang="ru-RU" sz="3200" spc="-20" dirty="0" err="1">
                <a:ea typeface="Times New Roman" panose="02020603050405020304" pitchFamily="18" charset="0"/>
              </a:rPr>
              <a:t>блоггинг</a:t>
            </a:r>
            <a:r>
              <a:rPr lang="ru-RU" sz="3200" spc="-20" dirty="0">
                <a:ea typeface="Times New Roman" panose="02020603050405020304" pitchFamily="18" charset="0"/>
              </a:rPr>
              <a:t> и др.</a:t>
            </a:r>
          </a:p>
          <a:p>
            <a:pPr marL="571500" indent="-571500" algn="l">
              <a:buFont typeface="Wingdings" pitchFamily="2" charset="2"/>
              <a:buChar char="Ø"/>
            </a:pPr>
            <a:endParaRPr lang="ru-RU" sz="3200" spc="-20" dirty="0">
              <a:ea typeface="Times New Roman" panose="02020603050405020304" pitchFamily="18" charset="0"/>
            </a:endParaRP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3200" spc="-20" dirty="0">
                <a:ea typeface="Times New Roman" panose="02020603050405020304" pitchFamily="18" charset="0"/>
              </a:rPr>
              <a:t>«</a:t>
            </a:r>
            <a:r>
              <a:rPr lang="ru-RU" sz="3200" b="1" spc="-20" dirty="0" err="1">
                <a:ea typeface="Times New Roman" panose="02020603050405020304" pitchFamily="18" charset="0"/>
              </a:rPr>
              <a:t>Топос</a:t>
            </a:r>
            <a:r>
              <a:rPr lang="ru-RU" sz="3200" spc="-20" dirty="0">
                <a:ea typeface="Times New Roman" panose="02020603050405020304" pitchFamily="18" charset="0"/>
              </a:rPr>
              <a:t>»: гуманитарное (археология, история, социология, социальная </a:t>
            </a:r>
            <a:r>
              <a:rPr lang="ru-RU" sz="3200" spc="-20" dirty="0" err="1">
                <a:ea typeface="Times New Roman" panose="02020603050405020304" pitchFamily="18" charset="0"/>
              </a:rPr>
              <a:t>писхология</a:t>
            </a:r>
            <a:r>
              <a:rPr lang="ru-RU" sz="3200" spc="-20" dirty="0">
                <a:ea typeface="Times New Roman" panose="02020603050405020304" pitchFamily="18" charset="0"/>
              </a:rPr>
              <a:t>, антропология и др.), естественнонаучное (живая и неживая природа) и интегративное направления (</a:t>
            </a:r>
            <a:r>
              <a:rPr lang="ru-RU" sz="3200" spc="-20" dirty="0" err="1">
                <a:ea typeface="Times New Roman" panose="02020603050405020304" pitchFamily="18" charset="0"/>
              </a:rPr>
              <a:t>регионалистика</a:t>
            </a:r>
            <a:r>
              <a:rPr lang="ru-RU" sz="3200" spc="-20" dirty="0">
                <a:ea typeface="Times New Roman" panose="02020603050405020304" pitchFamily="18" charset="0"/>
              </a:rPr>
              <a:t>, культурология, инженерная экология и др.)</a:t>
            </a:r>
          </a:p>
          <a:p>
            <a:pPr marL="571500" indent="-571500">
              <a:buFont typeface="Wingdings" pitchFamily="2" charset="2"/>
              <a:buChar char="Ø"/>
            </a:pPr>
            <a:endParaRPr lang="ru-RU" sz="3200" spc="-20" dirty="0">
              <a:ea typeface="Times New Roman" panose="02020603050405020304" pitchFamily="18" charset="0"/>
            </a:endParaRPr>
          </a:p>
          <a:p>
            <a:pPr marL="571500" indent="-571500" algn="l">
              <a:buFont typeface="Wingdings" pitchFamily="2" charset="2"/>
              <a:buChar char="Ø"/>
            </a:pPr>
            <a:r>
              <a:rPr lang="ru-RU" sz="3200" b="1" spc="-20" dirty="0">
                <a:ea typeface="Times New Roman" panose="02020603050405020304" pitchFamily="18" charset="0"/>
              </a:rPr>
              <a:t>«</a:t>
            </a:r>
            <a:r>
              <a:rPr lang="ru-RU" sz="3200" b="1" spc="-20" dirty="0" err="1">
                <a:ea typeface="Times New Roman" panose="02020603050405020304" pitchFamily="18" charset="0"/>
              </a:rPr>
              <a:t>Спортика</a:t>
            </a:r>
            <a:r>
              <a:rPr lang="ru-RU" sz="3200" b="1" spc="-20" dirty="0">
                <a:ea typeface="Times New Roman" panose="02020603050405020304" pitchFamily="18" charset="0"/>
              </a:rPr>
              <a:t>»: </a:t>
            </a:r>
            <a:r>
              <a:rPr lang="ru-RU" sz="3200" spc="-20" dirty="0" err="1">
                <a:ea typeface="Times New Roman" panose="02020603050405020304" pitchFamily="18" charset="0"/>
              </a:rPr>
              <a:t>здоровьесбережение</a:t>
            </a:r>
            <a:r>
              <a:rPr lang="ru-RU" sz="3200" spc="-20" dirty="0">
                <a:ea typeface="Times New Roman" panose="02020603050405020304" pitchFamily="18" charset="0"/>
              </a:rPr>
              <a:t> и фитнесс (аэробика, </a:t>
            </a:r>
            <a:r>
              <a:rPr lang="ru-RU" sz="3200" spc="-20" dirty="0" err="1">
                <a:ea typeface="Times New Roman" panose="02020603050405020304" pitchFamily="18" charset="0"/>
              </a:rPr>
              <a:t>кроссфит</a:t>
            </a:r>
            <a:r>
              <a:rPr lang="ru-RU" sz="3200" spc="-20" dirty="0">
                <a:ea typeface="Times New Roman" panose="02020603050405020304" pitchFamily="18" charset="0"/>
              </a:rPr>
              <a:t>, йога и др.), командно-игровые активности, индивидуально-игровые активности, активности в природной среде, интеллектуальные активности и </a:t>
            </a:r>
            <a:r>
              <a:rPr lang="ru-RU" sz="3200" spc="-20" dirty="0" err="1">
                <a:ea typeface="Times New Roman" panose="02020603050405020304" pitchFamily="18" charset="0"/>
              </a:rPr>
              <a:t>киберспорт</a:t>
            </a:r>
            <a:r>
              <a:rPr lang="ru-RU" sz="3200" spc="-20" dirty="0">
                <a:ea typeface="Times New Roman" panose="02020603050405020304" pitchFamily="18" charset="0"/>
              </a:rPr>
              <a:t>, служебно-прикладные и военно-прикладные и др.</a:t>
            </a:r>
            <a:endParaRPr lang="ru-RU" sz="3200" b="1" spc="-20" dirty="0">
              <a:ea typeface="Times New Roman" panose="02020603050405020304" pitchFamily="18" charset="0"/>
            </a:endParaRPr>
          </a:p>
          <a:p>
            <a:pPr marL="571500" indent="-571500">
              <a:buFont typeface="Wingdings" pitchFamily="2" charset="2"/>
              <a:buChar char="Ø"/>
            </a:pPr>
            <a:endParaRPr lang="ru-RU" sz="3200" spc="-20" dirty="0"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49D0FCA-FB4D-914C-8330-69F56F7F647A}"/>
              </a:ext>
            </a:extLst>
          </p:cNvPr>
          <p:cNvSpPr/>
          <p:nvPr/>
        </p:nvSpPr>
        <p:spPr>
          <a:xfrm>
            <a:off x="18746016" y="4231127"/>
            <a:ext cx="534154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>
              <a:buFont typeface="Wingdings" pitchFamily="2" charset="2"/>
              <a:buChar char="ü"/>
            </a:pPr>
            <a:r>
              <a:rPr lang="ru-RU" sz="3200" spc="-20" dirty="0">
                <a:ea typeface="Times New Roman" panose="02020603050405020304" pitchFamily="18" charset="0"/>
              </a:rPr>
              <a:t>Условно открытый перечень тематик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sz="3200" spc="-20" dirty="0"/>
              <a:t>Возможность конструирования содержания</a:t>
            </a:r>
          </a:p>
          <a:p>
            <a:pPr marL="571500" indent="-571500" algn="l">
              <a:buFont typeface="Wingdings" pitchFamily="2" charset="2"/>
              <a:buChar char="ü"/>
            </a:pPr>
            <a:r>
              <a:rPr lang="ru-RU" sz="3200" spc="-20" dirty="0"/>
              <a:t>Возможность комбинации моделей и направлений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58C2FD0-CBDD-4B46-8960-6CF1ACE4B22E}"/>
              </a:ext>
            </a:extLst>
          </p:cNvPr>
          <p:cNvSpPr/>
          <p:nvPr/>
        </p:nvSpPr>
        <p:spPr>
          <a:xfrm>
            <a:off x="18746016" y="3197029"/>
            <a:ext cx="30697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-20" dirty="0">
                <a:ea typeface="Times New Roman" panose="02020603050405020304" pitchFamily="18" charset="0"/>
              </a:rPr>
              <a:t>Особенности:</a:t>
            </a:r>
            <a:endParaRPr lang="ru-RU" sz="6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762765-67A6-C34A-B4AE-57EAD8245571}"/>
              </a:ext>
            </a:extLst>
          </p:cNvPr>
          <p:cNvSpPr txBox="1"/>
          <p:nvPr/>
        </p:nvSpPr>
        <p:spPr>
          <a:xfrm>
            <a:off x="19104768" y="9510543"/>
            <a:ext cx="4494926" cy="3098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457200" marR="0" indent="-4572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Light"/>
              </a:rPr>
              <a:t>Содержит описание подходов, форм и технологий</a:t>
            </a: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Light"/>
              </a:rPr>
              <a:t>+ Требования к УМК</a:t>
            </a: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200" dirty="0"/>
              <a:t>+ Примерная программа</a:t>
            </a:r>
            <a:endParaRPr kumimoji="0" lang="ru-RU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94123759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Очень крутой заголовок…"/>
          <p:cNvSpPr txBox="1"/>
          <p:nvPr/>
        </p:nvSpPr>
        <p:spPr>
          <a:xfrm>
            <a:off x="1394897" y="408432"/>
            <a:ext cx="23446494" cy="23132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8" tIns="71438" rIns="71438" bIns="71438"/>
          <a:lstStyle/>
          <a:p>
            <a:pPr algn="l">
              <a:defRPr sz="7000" b="1" cap="all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pPr>
            <a:r>
              <a:rPr lang="ru-RU" sz="7000" dirty="0"/>
              <a:t>Масштаб реализации модели</a:t>
            </a:r>
          </a:p>
          <a:p>
            <a:pPr>
              <a:defRPr sz="42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pPr>
            <a:endParaRPr lang="ru-RU" sz="4200" dirty="0"/>
          </a:p>
        </p:txBody>
      </p:sp>
      <p:sp>
        <p:nvSpPr>
          <p:cNvPr id="75" name="Линия"/>
          <p:cNvSpPr/>
          <p:nvPr/>
        </p:nvSpPr>
        <p:spPr>
          <a:xfrm>
            <a:off x="1394897" y="1889448"/>
            <a:ext cx="21506374" cy="2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8" tIns="71438" rIns="71438" bIns="71438" anchor="ctr"/>
          <a:lstStyle/>
          <a:p>
            <a:pPr>
              <a:defRPr sz="3200"/>
            </a:pPr>
            <a:endParaRPr sz="32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69A08E4-597D-CA4D-B6AC-9A39C787307E}"/>
              </a:ext>
            </a:extLst>
          </p:cNvPr>
          <p:cNvSpPr/>
          <p:nvPr/>
        </p:nvSpPr>
        <p:spPr>
          <a:xfrm>
            <a:off x="468753" y="2393504"/>
            <a:ext cx="23446494" cy="1172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>
              <a:buFont typeface="Wingdings" pitchFamily="2" charset="2"/>
              <a:buChar char="Ø"/>
            </a:pPr>
            <a:r>
              <a:rPr lang="ru-RU" sz="3600" b="1" spc="-20" dirty="0">
                <a:ea typeface="Times New Roman" panose="02020603050405020304" pitchFamily="18" charset="0"/>
              </a:rPr>
              <a:t>Модель «</a:t>
            </a:r>
            <a:r>
              <a:rPr lang="en-US" sz="3600" b="1" spc="-20" dirty="0">
                <a:ea typeface="Times New Roman" panose="02020603050405020304" pitchFamily="18" charset="0"/>
              </a:rPr>
              <a:t>S</a:t>
            </a:r>
            <a:r>
              <a:rPr lang="ru-RU" sz="3600" b="1" spc="-20" dirty="0">
                <a:ea typeface="Times New Roman" panose="02020603050405020304" pitchFamily="18" charset="0"/>
              </a:rPr>
              <a:t>» («Кружок»)</a:t>
            </a:r>
            <a:r>
              <a:rPr lang="ru-RU" sz="3600" spc="-20" dirty="0">
                <a:ea typeface="Times New Roman" panose="02020603050405020304" pitchFamily="18" charset="0"/>
              </a:rPr>
              <a:t> – реализация одного образовательного направления на базе образовательных организаций и организаций, осуществляющих обучение. Может быть развернута на площадях урочной деятельности. Реализация, как правило, одногодичных и краткосрочных программ начального уровня. Охват не менее 30 человек. Преобладает универсальное оборудование. Характерны для все типов территорий.</a:t>
            </a:r>
          </a:p>
          <a:p>
            <a:pPr marL="571500" indent="-571500" algn="l">
              <a:buFont typeface="Wingdings" pitchFamily="2" charset="2"/>
              <a:buChar char="Ø"/>
            </a:pPr>
            <a:endParaRPr lang="ru-RU" sz="3600" spc="-20" dirty="0">
              <a:ea typeface="Times New Roman" panose="02020603050405020304" pitchFamily="18" charset="0"/>
            </a:endParaRPr>
          </a:p>
          <a:p>
            <a:pPr marL="571500" indent="-571500" algn="l">
              <a:buFont typeface="Wingdings" pitchFamily="2" charset="2"/>
              <a:buChar char="Ø"/>
            </a:pPr>
            <a:r>
              <a:rPr lang="ru-RU" sz="3600" b="1" spc="-20" dirty="0">
                <a:ea typeface="Times New Roman" panose="02020603050405020304" pitchFamily="18" charset="0"/>
              </a:rPr>
              <a:t>Модель «М» (Клуб)</a:t>
            </a:r>
            <a:r>
              <a:rPr lang="ru-RU" sz="3600" spc="-20" dirty="0">
                <a:ea typeface="Times New Roman" panose="02020603050405020304" pitchFamily="18" charset="0"/>
              </a:rPr>
              <a:t> – реализация нескольких образовательных направлений преимущественно ознакомительного и базового уровня (более 60%). Охват не менее 150 человек. Может быть развернута как на базу других организаций (как структурное подразделение), так и самостоятельно. Характерны для сельской местности, малых городов и моногородов.</a:t>
            </a:r>
          </a:p>
          <a:p>
            <a:pPr marL="571500" indent="-571500" algn="l">
              <a:buFont typeface="Wingdings" pitchFamily="2" charset="2"/>
              <a:buChar char="Ø"/>
            </a:pPr>
            <a:endParaRPr lang="ru-RU" sz="3600" spc="-20" dirty="0">
              <a:ea typeface="Times New Roman" panose="02020603050405020304" pitchFamily="18" charset="0"/>
            </a:endParaRPr>
          </a:p>
          <a:p>
            <a:pPr marL="571500" indent="-571500" algn="l">
              <a:buFont typeface="Wingdings" pitchFamily="2" charset="2"/>
              <a:buChar char="Ø"/>
            </a:pPr>
            <a:r>
              <a:rPr lang="ru-RU" sz="3600" b="1" spc="-20" dirty="0">
                <a:ea typeface="Times New Roman" panose="02020603050405020304" pitchFamily="18" charset="0"/>
              </a:rPr>
              <a:t>Модель «</a:t>
            </a:r>
            <a:r>
              <a:rPr lang="en-US" sz="3600" b="1" spc="-20" dirty="0">
                <a:ea typeface="Times New Roman" panose="02020603050405020304" pitchFamily="18" charset="0"/>
              </a:rPr>
              <a:t>L</a:t>
            </a:r>
            <a:r>
              <a:rPr lang="ru-RU" sz="3600" b="1" spc="-20" dirty="0">
                <a:ea typeface="Times New Roman" panose="02020603050405020304" pitchFamily="18" charset="0"/>
              </a:rPr>
              <a:t>» (Станция)</a:t>
            </a:r>
            <a:r>
              <a:rPr lang="ru-RU" sz="3600" spc="-20" dirty="0">
                <a:ea typeface="Times New Roman" panose="02020603050405020304" pitchFamily="18" charset="0"/>
              </a:rPr>
              <a:t> – реализация комбинации образовательных направлений. Разворачивается на обособленных площадях. Охват не менее 600 человек. Реализация программ базового и продвинутого уровня &gt;60%. Желательное наличие академического и производственного партеров. Преобладает узкопрофильное, профессиональное оборудование. Характерны для моногородов и крупных городов.</a:t>
            </a:r>
          </a:p>
          <a:p>
            <a:pPr marL="571500" indent="-571500" algn="l">
              <a:buFont typeface="Wingdings" pitchFamily="2" charset="2"/>
              <a:buChar char="Ø"/>
            </a:pPr>
            <a:endParaRPr lang="ru-RU" sz="3600" spc="-20" dirty="0">
              <a:ea typeface="Times New Roman" panose="02020603050405020304" pitchFamily="18" charset="0"/>
            </a:endParaRPr>
          </a:p>
          <a:p>
            <a:pPr marL="571500" indent="-571500" algn="l">
              <a:buFont typeface="Wingdings" pitchFamily="2" charset="2"/>
              <a:buChar char="Ø"/>
            </a:pPr>
            <a:r>
              <a:rPr lang="ru-RU" sz="3600" b="1" spc="-20" dirty="0">
                <a:ea typeface="Times New Roman" panose="02020603050405020304" pitchFamily="18" charset="0"/>
              </a:rPr>
              <a:t>Модель «</a:t>
            </a:r>
            <a:r>
              <a:rPr lang="en-US" sz="3600" b="1" spc="-20" dirty="0">
                <a:ea typeface="Times New Roman" panose="02020603050405020304" pitchFamily="18" charset="0"/>
              </a:rPr>
              <a:t>XL</a:t>
            </a:r>
            <a:r>
              <a:rPr lang="ru-RU" sz="3600" b="1" spc="-20" dirty="0">
                <a:ea typeface="Times New Roman" panose="02020603050405020304" pitchFamily="18" charset="0"/>
              </a:rPr>
              <a:t>»</a:t>
            </a:r>
            <a:r>
              <a:rPr lang="en-US" sz="3600" b="1" spc="-20" dirty="0">
                <a:ea typeface="Times New Roman" panose="02020603050405020304" pitchFamily="18" charset="0"/>
              </a:rPr>
              <a:t> </a:t>
            </a:r>
            <a:r>
              <a:rPr lang="ru-RU" sz="3600" b="1" spc="-20" dirty="0">
                <a:ea typeface="Times New Roman" panose="02020603050405020304" pitchFamily="18" charset="0"/>
              </a:rPr>
              <a:t>(Центр)</a:t>
            </a:r>
            <a:r>
              <a:rPr lang="ru-RU" sz="3600" spc="-20" dirty="0">
                <a:ea typeface="Times New Roman" panose="02020603050405020304" pitchFamily="18" charset="0"/>
              </a:rPr>
              <a:t> – реализация всех образовательных направлений, включая интегрированные области. Охват не менее 1000 человек в год. Реализация программ базового и продвинутого уровня &gt;75%. Обязательное наличие академического и производственного партнеров. Преобладает узкопрофильное, профессиональное оборудование. Характерны для крупных городов и столиц регионов.</a:t>
            </a:r>
          </a:p>
          <a:p>
            <a:pPr marL="571500" indent="-571500" algn="l">
              <a:buFont typeface="Wingdings" pitchFamily="2" charset="2"/>
              <a:buChar char="Ø"/>
            </a:pPr>
            <a:endParaRPr lang="ru-RU" sz="3600" spc="-2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61180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Очень крутой заголовок…"/>
          <p:cNvSpPr txBox="1"/>
          <p:nvPr/>
        </p:nvSpPr>
        <p:spPr>
          <a:xfrm>
            <a:off x="1394897" y="408432"/>
            <a:ext cx="23446494" cy="23132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8" tIns="71438" rIns="71438" bIns="71438"/>
          <a:lstStyle/>
          <a:p>
            <a:pPr algn="l">
              <a:defRPr sz="7000" b="1" cap="all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pPr>
            <a:r>
              <a:rPr lang="ru-RU" sz="7000" dirty="0"/>
              <a:t>Формы реализации модели</a:t>
            </a:r>
          </a:p>
          <a:p>
            <a:pPr>
              <a:defRPr sz="42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pPr>
            <a:endParaRPr lang="ru-RU" sz="4200" dirty="0"/>
          </a:p>
        </p:txBody>
      </p:sp>
      <p:sp>
        <p:nvSpPr>
          <p:cNvPr id="75" name="Линия"/>
          <p:cNvSpPr/>
          <p:nvPr/>
        </p:nvSpPr>
        <p:spPr>
          <a:xfrm>
            <a:off x="1201067" y="2214563"/>
            <a:ext cx="21506374" cy="2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8" tIns="71438" rIns="71438" bIns="71438" anchor="ctr"/>
          <a:lstStyle/>
          <a:p>
            <a:pPr>
              <a:defRPr sz="3200"/>
            </a:pPr>
            <a:endParaRPr sz="32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69A08E4-597D-CA4D-B6AC-9A39C787307E}"/>
              </a:ext>
            </a:extLst>
          </p:cNvPr>
          <p:cNvSpPr/>
          <p:nvPr/>
        </p:nvSpPr>
        <p:spPr>
          <a:xfrm>
            <a:off x="468753" y="2969930"/>
            <a:ext cx="23446494" cy="12403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>
              <a:buFont typeface="Wingdings" pitchFamily="2" charset="2"/>
              <a:buChar char="Ø"/>
            </a:pPr>
            <a:r>
              <a:rPr lang="ru-RU" sz="4000" b="1" spc="-20" dirty="0">
                <a:ea typeface="Times New Roman" panose="02020603050405020304" pitchFamily="18" charset="0"/>
              </a:rPr>
              <a:t>Стационарное решение – </a:t>
            </a:r>
            <a:r>
              <a:rPr lang="ru-RU" sz="4000" spc="-20" dirty="0">
                <a:ea typeface="Times New Roman" panose="02020603050405020304" pitchFamily="18" charset="0"/>
              </a:rPr>
              <a:t>разворачивается на обособленных или смежных площадях с собственным оборудованием в разных типах территорий. Наличие смежной инфраструктуры.</a:t>
            </a:r>
          </a:p>
          <a:p>
            <a:pPr marL="571500" indent="-571500" algn="l">
              <a:buFont typeface="Wingdings" pitchFamily="2" charset="2"/>
              <a:buChar char="Ø"/>
            </a:pPr>
            <a:endParaRPr lang="ru-RU" sz="4000" b="1" spc="-20" dirty="0">
              <a:ea typeface="Times New Roman" panose="02020603050405020304" pitchFamily="18" charset="0"/>
            </a:endParaRPr>
          </a:p>
          <a:p>
            <a:pPr marL="571500" indent="-571500" algn="l">
              <a:buFont typeface="Wingdings" pitchFamily="2" charset="2"/>
              <a:buChar char="Ø"/>
            </a:pPr>
            <a:r>
              <a:rPr lang="ru-RU" sz="4000" b="1" spc="-20" dirty="0">
                <a:ea typeface="Times New Roman" panose="02020603050405020304" pitchFamily="18" charset="0"/>
              </a:rPr>
              <a:t>Мобильное решение – </a:t>
            </a:r>
            <a:r>
              <a:rPr lang="ru-RU" sz="4000" spc="-20" dirty="0">
                <a:ea typeface="Times New Roman" panose="02020603050405020304" pitchFamily="18" charset="0"/>
              </a:rPr>
              <a:t>обеспечивает регулярную периодическую натурную доступность к уникальным образовательным ресурсам ведущей организации по месту жительства в сельской местности и малых городах.</a:t>
            </a:r>
          </a:p>
          <a:p>
            <a:pPr marL="571500" indent="-571500" algn="l">
              <a:buFont typeface="Wingdings" pitchFamily="2" charset="2"/>
              <a:buChar char="Ø"/>
            </a:pPr>
            <a:endParaRPr lang="ru-RU" sz="4000" b="1" spc="-20" dirty="0">
              <a:ea typeface="Times New Roman" panose="02020603050405020304" pitchFamily="18" charset="0"/>
            </a:endParaRPr>
          </a:p>
          <a:p>
            <a:pPr marL="571500" indent="-571500" algn="l">
              <a:buFont typeface="Wingdings" pitchFamily="2" charset="2"/>
              <a:buChar char="Ø"/>
            </a:pPr>
            <a:r>
              <a:rPr lang="ru-RU" sz="4000" b="1" spc="-20" dirty="0">
                <a:ea typeface="Times New Roman" panose="02020603050405020304" pitchFamily="18" charset="0"/>
              </a:rPr>
              <a:t>Дистанционное решение – </a:t>
            </a:r>
            <a:r>
              <a:rPr lang="ru-RU" sz="4000" spc="-20" dirty="0">
                <a:ea typeface="Times New Roman" panose="02020603050405020304" pitchFamily="18" charset="0"/>
              </a:rPr>
              <a:t>разворачивается по выбранным образовательным направлениям на площадке ведущей организации с возможностью подключения учащихся образовательных организаций региона. Наличие у ведущей организации кадровых, образовательных и материально-технических ресурсов высокого качества. </a:t>
            </a:r>
          </a:p>
          <a:p>
            <a:pPr marL="571500" indent="-571500" algn="l">
              <a:buFont typeface="Wingdings" pitchFamily="2" charset="2"/>
              <a:buChar char="Ø"/>
            </a:pPr>
            <a:endParaRPr lang="ru-RU" sz="4000" b="1" spc="-20" dirty="0">
              <a:ea typeface="Times New Roman" panose="02020603050405020304" pitchFamily="18" charset="0"/>
            </a:endParaRPr>
          </a:p>
          <a:p>
            <a:pPr marL="571500" indent="-571500" algn="l">
              <a:buFont typeface="Wingdings" pitchFamily="2" charset="2"/>
              <a:buChar char="Ø"/>
            </a:pPr>
            <a:r>
              <a:rPr lang="ru-RU" sz="4000" b="1" spc="-20" dirty="0">
                <a:ea typeface="Times New Roman" panose="02020603050405020304" pitchFamily="18" charset="0"/>
              </a:rPr>
              <a:t>Сетевое решение – </a:t>
            </a:r>
            <a:r>
              <a:rPr lang="ru-RU" sz="4000" spc="-20" dirty="0">
                <a:ea typeface="Times New Roman" panose="02020603050405020304" pitchFamily="18" charset="0"/>
              </a:rPr>
              <a:t>разворачивается на базе образовательных и </a:t>
            </a:r>
            <a:r>
              <a:rPr lang="ru-RU" sz="4000" spc="-20" dirty="0" err="1">
                <a:ea typeface="Times New Roman" panose="02020603050405020304" pitchFamily="18" charset="0"/>
              </a:rPr>
              <a:t>необразовательных</a:t>
            </a:r>
            <a:r>
              <a:rPr lang="ru-RU" sz="4000" spc="-20" dirty="0">
                <a:ea typeface="Times New Roman" panose="02020603050405020304" pitchFamily="18" charset="0"/>
              </a:rPr>
              <a:t> организаций для реализации образовательных направлений ведущей образовательной организации или академического партнера.</a:t>
            </a:r>
          </a:p>
          <a:p>
            <a:pPr marL="571500" indent="-571500" algn="l">
              <a:buFont typeface="Wingdings" pitchFamily="2" charset="2"/>
              <a:buChar char="Ø"/>
            </a:pPr>
            <a:endParaRPr lang="ru-RU" sz="4000" b="1" spc="-20" dirty="0">
              <a:ea typeface="Times New Roman" panose="02020603050405020304" pitchFamily="18" charset="0"/>
            </a:endParaRPr>
          </a:p>
          <a:p>
            <a:pPr marL="571500" indent="-571500" algn="l">
              <a:buFont typeface="Wingdings" pitchFamily="2" charset="2"/>
              <a:buChar char="Ø"/>
            </a:pPr>
            <a:endParaRPr lang="ru-RU" sz="4000" spc="-20" dirty="0">
              <a:ea typeface="Times New Roman" panose="02020603050405020304" pitchFamily="18" charset="0"/>
            </a:endParaRPr>
          </a:p>
          <a:p>
            <a:pPr marL="571500" indent="-571500" algn="l">
              <a:buFont typeface="Wingdings" pitchFamily="2" charset="2"/>
              <a:buChar char="Ø"/>
            </a:pPr>
            <a:endParaRPr lang="ru-RU" sz="4000" spc="-20" dirty="0">
              <a:ea typeface="Times New Roman" panose="02020603050405020304" pitchFamily="18" charset="0"/>
            </a:endParaRPr>
          </a:p>
          <a:p>
            <a:pPr marL="571500" indent="-571500" algn="l">
              <a:buFont typeface="Wingdings" pitchFamily="2" charset="2"/>
              <a:buChar char="Ø"/>
            </a:pPr>
            <a:endParaRPr lang="ru-RU" sz="4000" spc="-20" dirty="0">
              <a:ea typeface="Times New Roman" panose="02020603050405020304" pitchFamily="18" charset="0"/>
            </a:endParaRPr>
          </a:p>
          <a:p>
            <a:pPr marL="571500" indent="-571500" algn="l">
              <a:buFont typeface="Wingdings" pitchFamily="2" charset="2"/>
              <a:buChar char="Ø"/>
            </a:pPr>
            <a:endParaRPr lang="ru-RU" sz="4000" spc="-2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52239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Очень крутой заголовок…"/>
          <p:cNvSpPr txBox="1"/>
          <p:nvPr/>
        </p:nvSpPr>
        <p:spPr>
          <a:xfrm>
            <a:off x="1394897" y="408432"/>
            <a:ext cx="23446494" cy="23132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8" tIns="71438" rIns="71438" bIns="71438"/>
          <a:lstStyle/>
          <a:p>
            <a:pPr algn="l">
              <a:defRPr sz="7000" b="1" cap="all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pPr>
            <a:r>
              <a:rPr lang="ru-RU" sz="7000" dirty="0"/>
              <a:t>Основные требования к кадрам</a:t>
            </a:r>
          </a:p>
          <a:p>
            <a:pPr>
              <a:defRPr sz="42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pPr>
            <a:endParaRPr lang="ru-RU" sz="4200" dirty="0"/>
          </a:p>
        </p:txBody>
      </p:sp>
      <p:sp>
        <p:nvSpPr>
          <p:cNvPr id="75" name="Линия"/>
          <p:cNvSpPr/>
          <p:nvPr/>
        </p:nvSpPr>
        <p:spPr>
          <a:xfrm>
            <a:off x="1201067" y="2214563"/>
            <a:ext cx="21506374" cy="2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8" tIns="71438" rIns="71438" bIns="71438" anchor="ctr"/>
          <a:lstStyle/>
          <a:p>
            <a:pPr>
              <a:defRPr sz="3200"/>
            </a:pPr>
            <a:endParaRPr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054038-C756-F842-A5DE-E7FA9E693C01}"/>
              </a:ext>
            </a:extLst>
          </p:cNvPr>
          <p:cNvSpPr txBox="1"/>
          <p:nvPr/>
        </p:nvSpPr>
        <p:spPr>
          <a:xfrm>
            <a:off x="4559152" y="3566246"/>
            <a:ext cx="17713181" cy="78386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7" tIns="71437" rIns="71437" bIns="71437" numCol="1" spcCol="38100" rtlCol="0" anchor="ctr">
            <a:spAutoFit/>
          </a:bodyPr>
          <a:lstStyle/>
          <a:p>
            <a:pPr marL="685800" marR="0" indent="-6858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Light"/>
              </a:rPr>
              <a:t>Рекомендации по квалификация (различия от масштаба)</a:t>
            </a:r>
          </a:p>
          <a:p>
            <a:pPr marL="685800" marR="0" indent="-6858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Light"/>
            </a:endParaRPr>
          </a:p>
          <a:p>
            <a:pPr marL="685800" marR="0" indent="-6858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dirty="0"/>
              <a:t>Рекомендации по штатному расписанию</a:t>
            </a:r>
          </a:p>
          <a:p>
            <a:pPr marL="685800" marR="0" indent="-6858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ru-RU" dirty="0"/>
          </a:p>
          <a:p>
            <a:pPr marL="685800" marR="0" indent="-6858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dirty="0"/>
              <a:t>Рекомендации по функционалу</a:t>
            </a:r>
          </a:p>
          <a:p>
            <a:pPr marL="685800" marR="0" indent="-6858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ru-RU" dirty="0"/>
          </a:p>
          <a:p>
            <a:pPr marL="685800" marR="0" indent="-6858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Light"/>
              </a:rPr>
              <a:t>Рекомендации по источникам кадров</a:t>
            </a:r>
          </a:p>
          <a:p>
            <a:pPr marL="685800" marR="0" indent="-6858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endParaRPr lang="ru-RU" dirty="0"/>
          </a:p>
          <a:p>
            <a:pPr marL="685800" marR="0" indent="-6858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Light"/>
              </a:rPr>
              <a:t>Рекомендации по профессиональному развитию</a:t>
            </a:r>
          </a:p>
          <a:p>
            <a:pPr marL="685800" marR="0" indent="-6858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45791574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Очень крутой заголовок…"/>
          <p:cNvSpPr txBox="1"/>
          <p:nvPr/>
        </p:nvSpPr>
        <p:spPr>
          <a:xfrm>
            <a:off x="1394897" y="408432"/>
            <a:ext cx="23446494" cy="23132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8" tIns="71438" rIns="71438" bIns="71438"/>
          <a:lstStyle/>
          <a:p>
            <a:pPr algn="l">
              <a:defRPr sz="7000" b="1" cap="all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pPr>
            <a:r>
              <a:rPr lang="ru-RU" sz="7000" dirty="0"/>
              <a:t>Основные требования к инфраструктуре</a:t>
            </a:r>
          </a:p>
          <a:p>
            <a:pPr>
              <a:defRPr sz="42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pPr>
            <a:endParaRPr lang="ru-RU" sz="4200" dirty="0"/>
          </a:p>
        </p:txBody>
      </p:sp>
      <p:sp>
        <p:nvSpPr>
          <p:cNvPr id="75" name="Линия"/>
          <p:cNvSpPr/>
          <p:nvPr/>
        </p:nvSpPr>
        <p:spPr>
          <a:xfrm>
            <a:off x="1389152" y="1961456"/>
            <a:ext cx="21506374" cy="2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8" tIns="71438" rIns="71438" bIns="71438" anchor="ctr"/>
          <a:lstStyle/>
          <a:p>
            <a:pPr>
              <a:defRPr sz="3200"/>
            </a:pPr>
            <a:endParaRPr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38DF12-FF3B-8640-8504-657801DF8ABB}"/>
              </a:ext>
            </a:extLst>
          </p:cNvPr>
          <p:cNvSpPr txBox="1"/>
          <p:nvPr/>
        </p:nvSpPr>
        <p:spPr>
          <a:xfrm>
            <a:off x="1394897" y="2345192"/>
            <a:ext cx="20292465" cy="116858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685800" indent="-685800" algn="l">
              <a:buFont typeface="Wingdings" pitchFamily="2" charset="2"/>
              <a:buChar char="Ø"/>
            </a:pPr>
            <a:r>
              <a:rPr lang="ru-RU" dirty="0"/>
              <a:t>Даны рекомендации по </a:t>
            </a:r>
            <a:r>
              <a:rPr lang="ru-RU" dirty="0" err="1"/>
              <a:t>самообследованию</a:t>
            </a:r>
            <a:r>
              <a:rPr lang="ru-RU" dirty="0"/>
              <a:t> и расчету затрат</a:t>
            </a:r>
          </a:p>
          <a:p>
            <a:pPr marL="685800" indent="-685800" algn="l">
              <a:buFont typeface="Wingdings" pitchFamily="2" charset="2"/>
              <a:buChar char="Ø"/>
            </a:pPr>
            <a:endParaRPr lang="ru-RU" dirty="0"/>
          </a:p>
          <a:p>
            <a:pPr marL="685800" indent="-685800" algn="l">
              <a:buFont typeface="Wingdings" pitchFamily="2" charset="2"/>
              <a:buChar char="Ø"/>
            </a:pPr>
            <a:r>
              <a:rPr lang="ru-RU" dirty="0"/>
              <a:t>Различение по масштабу </a:t>
            </a:r>
          </a:p>
          <a:p>
            <a:pPr marL="685800" indent="-685800" algn="l">
              <a:buFont typeface="Wingdings" pitchFamily="2" charset="2"/>
              <a:buChar char="Ø"/>
            </a:pPr>
            <a:endParaRPr lang="ru-RU" dirty="0"/>
          </a:p>
          <a:p>
            <a:pPr marL="685800" indent="-685800" algn="l">
              <a:buFont typeface="Wingdings" pitchFamily="2" charset="2"/>
              <a:buChar char="Ø"/>
            </a:pPr>
            <a:r>
              <a:rPr lang="ru-RU" dirty="0"/>
              <a:t>Различение по характеру решений </a:t>
            </a:r>
          </a:p>
          <a:p>
            <a:pPr algn="l"/>
            <a:r>
              <a:rPr lang="ru-RU" dirty="0"/>
              <a:t>(стационарное, мобильное, дистанционное, сетевое)</a:t>
            </a:r>
          </a:p>
          <a:p>
            <a:pPr algn="l"/>
            <a:endParaRPr lang="ru-RU" dirty="0"/>
          </a:p>
          <a:p>
            <a:pPr marL="685800" indent="-685800" algn="l">
              <a:buFont typeface="Wingdings" pitchFamily="2" charset="2"/>
              <a:buChar char="Ø"/>
            </a:pPr>
            <a:r>
              <a:rPr lang="ru-RU" dirty="0"/>
              <a:t>Требования к перечням средств обучения и воспитания</a:t>
            </a:r>
          </a:p>
          <a:p>
            <a:pPr marL="685800" indent="-685800" algn="l">
              <a:buFont typeface="Wingdings" pitchFamily="2" charset="2"/>
              <a:buChar char="Ø"/>
            </a:pPr>
            <a:endParaRPr lang="ru-RU" dirty="0"/>
          </a:p>
          <a:p>
            <a:pPr marL="685800" indent="-685800" algn="l">
              <a:buFont typeface="Wingdings" pitchFamily="2" charset="2"/>
              <a:buChar char="Ø"/>
            </a:pPr>
            <a:r>
              <a:rPr lang="ru-RU" dirty="0"/>
              <a:t>Универсальное и специальное оборудование</a:t>
            </a:r>
          </a:p>
          <a:p>
            <a:pPr marL="685800" indent="-685800" algn="l">
              <a:buFont typeface="Wingdings" pitchFamily="2" charset="2"/>
              <a:buChar char="Ø"/>
            </a:pPr>
            <a:endParaRPr lang="ru-RU" dirty="0"/>
          </a:p>
          <a:p>
            <a:pPr marL="685800" indent="-685800" algn="l">
              <a:buFont typeface="Wingdings" pitchFamily="2" charset="2"/>
              <a:buChar char="Ø"/>
            </a:pPr>
            <a:r>
              <a:rPr lang="ru-RU" dirty="0"/>
              <a:t>Комплекты оборудования</a:t>
            </a:r>
          </a:p>
          <a:p>
            <a:pPr marL="685800" indent="-685800" algn="l">
              <a:buFont typeface="Wingdings" pitchFamily="2" charset="2"/>
              <a:buChar char="Ø"/>
            </a:pPr>
            <a:endParaRPr lang="ru-RU" dirty="0"/>
          </a:p>
          <a:p>
            <a:pPr marL="685800" indent="-685800" algn="l">
              <a:buFont typeface="Wingdings" pitchFamily="2" charset="2"/>
              <a:buChar char="Ø"/>
            </a:pPr>
            <a:r>
              <a:rPr lang="ru-RU" dirty="0"/>
              <a:t>Рекомендации по зонированию</a:t>
            </a:r>
          </a:p>
          <a:p>
            <a:pPr marL="685800" marR="0" indent="-6858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71623391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Линия"/>
          <p:cNvSpPr/>
          <p:nvPr/>
        </p:nvSpPr>
        <p:spPr>
          <a:xfrm>
            <a:off x="1201065" y="1961456"/>
            <a:ext cx="21506373" cy="1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62" name="Название подразделения, лаборатории, факультета и т.д."/>
          <p:cNvSpPr txBox="1"/>
          <p:nvPr/>
        </p:nvSpPr>
        <p:spPr>
          <a:xfrm>
            <a:off x="3407024" y="216848"/>
            <a:ext cx="19082112" cy="1621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r">
              <a:defRPr sz="24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pPr algn="ctr"/>
            <a:r>
              <a:rPr lang="ru-RU" sz="4800" b="1" dirty="0"/>
              <a:t>Схема взаимодействия участников мероприятий по внедрению и функционированию типовой модели </a:t>
            </a:r>
            <a:endParaRPr sz="4800" b="1" dirty="0"/>
          </a:p>
        </p:txBody>
      </p:sp>
      <p:pic>
        <p:nvPicPr>
          <p:cNvPr id="63" name="Изображение" descr="Изображени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06" y="586180"/>
            <a:ext cx="1199579" cy="11995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1855E82-FA72-4D42-BEF0-FB9009BF9A5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4677" y="2825552"/>
            <a:ext cx="17254646" cy="1002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87069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Arial Narrow"/>
        <a:ea typeface="Arial Narrow"/>
        <a:cs typeface="Arial Narrow"/>
      </a:minorFont>
    </a:fontScheme>
    <a:fmtScheme name="White">
      <a:fillStyleLst>
        <a:solidFill>
          <a:srgbClr val="FFFFFF"/>
        </a:solidFill>
        <a:solidFill>
          <a:srgbClr val="FFFFFF"/>
        </a:solidFill>
        <a:solidFill>
          <a:srgbClr val="FFFFFF"/>
        </a:solidFill>
      </a:fillStyleLst>
      <a:lnStyleLst>
        <a:ln>
          <a:solidFill>
            <a:srgbClr val="000000"/>
          </a:solidFill>
        </a:ln>
        <a:ln>
          <a:solidFill>
            <a:srgbClr val="000000"/>
          </a:solidFill>
        </a:ln>
        <a:ln>
          <a:solidFill>
            <a:srgbClr val="000000"/>
          </a:solidFill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rgbClr val="FFFFFF"/>
        </a:solidFill>
        <a:solidFill>
          <a:srgbClr val="FFFFFF"/>
        </a:solidFill>
        <a:solidFill>
          <a:srgbClr val="FFFFFF"/>
        </a:soli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Arial Narrow"/>
        <a:ea typeface="Arial Narrow"/>
        <a:cs typeface="Arial Narrow"/>
      </a:minorFont>
    </a:fontScheme>
    <a:fmtScheme name="White">
      <a:fillStyleLst>
        <a:solidFill>
          <a:srgbClr val="FFFFFF"/>
        </a:solidFill>
        <a:solidFill>
          <a:srgbClr val="FFFFFF"/>
        </a:solidFill>
        <a:solidFill>
          <a:srgbClr val="FFFFFF"/>
        </a:solidFill>
      </a:fillStyleLst>
      <a:lnStyleLst>
        <a:ln>
          <a:solidFill>
            <a:srgbClr val="000000"/>
          </a:solidFill>
        </a:ln>
        <a:ln>
          <a:solidFill>
            <a:srgbClr val="000000"/>
          </a:solidFill>
        </a:ln>
        <a:ln>
          <a:solidFill>
            <a:srgbClr val="000000"/>
          </a:solidFill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rgbClr val="FFFFFF"/>
        </a:solidFill>
        <a:solidFill>
          <a:srgbClr val="FFFFFF"/>
        </a:solidFill>
        <a:solidFill>
          <a:srgbClr val="FFFFFF"/>
        </a:soli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6911</TotalTime>
  <Words>1254</Words>
  <Application>Microsoft Macintosh PowerPoint</Application>
  <PresentationFormat>Произвольный</PresentationFormat>
  <Paragraphs>162</Paragraphs>
  <Slides>13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 Narrow</vt:lpstr>
      <vt:lpstr>Calibri</vt:lpstr>
      <vt:lpstr>Helvetica</vt:lpstr>
      <vt:lpstr>Helvetica Light</vt:lpstr>
      <vt:lpstr>Helvetica Neue</vt:lpstr>
      <vt:lpstr>Muller Regular</vt:lpstr>
      <vt:lpstr>Wingdings</vt:lpstr>
      <vt:lpstr>White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Андрей Павлов</cp:lastModifiedBy>
  <cp:revision>121</cp:revision>
  <cp:lastPrinted>2019-12-05T09:03:44Z</cp:lastPrinted>
  <dcterms:modified xsi:type="dcterms:W3CDTF">2020-06-17T05:50:25Z</dcterms:modified>
</cp:coreProperties>
</file>