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1" r:id="rId4"/>
    <p:sldId id="399" r:id="rId5"/>
    <p:sldId id="401" r:id="rId6"/>
    <p:sldId id="407" r:id="rId7"/>
    <p:sldId id="402" r:id="rId8"/>
    <p:sldId id="406" r:id="rId9"/>
    <p:sldId id="403" r:id="rId10"/>
    <p:sldId id="279" r:id="rId11"/>
    <p:sldId id="405" r:id="rId12"/>
    <p:sldId id="404" r:id="rId13"/>
    <p:sldId id="27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7"/>
    <p:restoredTop sz="84168"/>
  </p:normalViewPr>
  <p:slideViewPr>
    <p:cSldViewPr>
      <p:cViewPr varScale="1">
        <p:scale>
          <a:sx n="39" d="100"/>
          <a:sy n="39" d="100"/>
        </p:scale>
        <p:origin x="248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3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47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183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0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8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42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78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7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6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77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1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8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6914" y="3934663"/>
            <a:ext cx="16308334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600" b="1" cap="all" dirty="0">
                <a:solidFill>
                  <a:srgbClr val="253957"/>
                </a:solidFill>
                <a:sym typeface="Arial Narrow"/>
              </a:rPr>
              <a:t>Типовые модели развития инфраструктурной составляющей региональной системы дополнительного образования детей</a:t>
            </a: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9306271" y="9386302"/>
            <a:ext cx="14508133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/>
            <a:r>
              <a:rPr lang="ru-RU" sz="4400" dirty="0"/>
              <a:t>Павлов Андрей Викторович, </a:t>
            </a:r>
          </a:p>
          <a:p>
            <a:pPr algn="r"/>
            <a:r>
              <a:rPr lang="ru-RU" sz="3600" dirty="0"/>
              <a:t>заместитель директора </a:t>
            </a:r>
          </a:p>
          <a:p>
            <a:pPr algn="r"/>
            <a:r>
              <a:rPr lang="ru-RU" sz="3600" dirty="0"/>
              <a:t>Центра общего и дополнительного образования имени А.А. </a:t>
            </a:r>
            <a:r>
              <a:rPr lang="ru-RU" sz="3600" dirty="0" err="1"/>
              <a:t>Пинского</a:t>
            </a:r>
            <a:r>
              <a:rPr lang="ru-RU" sz="3600" dirty="0"/>
              <a:t> </a:t>
            </a: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847447"/>
            <a:ext cx="9443423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Институт образования НИУ ВШЭ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61738"/>
            <a:ext cx="944342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200" dirty="0"/>
              <a:t>Москва</a:t>
            </a:r>
            <a:r>
              <a:rPr sz="3200" dirty="0"/>
              <a:t>, 20</a:t>
            </a:r>
            <a:r>
              <a:rPr lang="ru-RU" sz="3200" dirty="0"/>
              <a:t>20</a:t>
            </a:r>
            <a:endParaRPr sz="3200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586180"/>
            <a:ext cx="19082112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/>
              <a:t>Основные индикаторы и показатели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5420D74C-31E2-C645-9866-D8ECE25EEB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889502"/>
                  </p:ext>
                </p:extLst>
              </p:nvPr>
            </p:nvGraphicFramePr>
            <p:xfrm>
              <a:off x="3961363" y="5028600"/>
              <a:ext cx="15985776" cy="812393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69797">
                      <a:extLst>
                        <a:ext uri="{9D8B030D-6E8A-4147-A177-3AD203B41FA5}">
                          <a16:colId xmlns:a16="http://schemas.microsoft.com/office/drawing/2014/main" val="1537358337"/>
                        </a:ext>
                      </a:extLst>
                    </a:gridCol>
                    <a:gridCol w="5640063">
                      <a:extLst>
                        <a:ext uri="{9D8B030D-6E8A-4147-A177-3AD203B41FA5}">
                          <a16:colId xmlns:a16="http://schemas.microsoft.com/office/drawing/2014/main" val="4001461537"/>
                        </a:ext>
                      </a:extLst>
                    </a:gridCol>
                    <a:gridCol w="1194959">
                      <a:extLst>
                        <a:ext uri="{9D8B030D-6E8A-4147-A177-3AD203B41FA5}">
                          <a16:colId xmlns:a16="http://schemas.microsoft.com/office/drawing/2014/main" val="2704453677"/>
                        </a:ext>
                      </a:extLst>
                    </a:gridCol>
                    <a:gridCol w="8480957">
                      <a:extLst>
                        <a:ext uri="{9D8B030D-6E8A-4147-A177-3AD203B41FA5}">
                          <a16:colId xmlns:a16="http://schemas.microsoft.com/office/drawing/2014/main" val="2167280068"/>
                        </a:ext>
                      </a:extLst>
                    </a:gridCol>
                  </a:tblGrid>
                  <a:tr h="356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№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Наименование индикатора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Ед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Методика расчета показателей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38970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Доля детей в возрасте 5-18 лет в муниципальном образовании, охваченных программами естественнонаучной направленности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%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2000">
                                  <a:effectLst/>
                                </a:rPr>
                                <m:t>Х=</m:t>
                              </m:r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effectLst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</a:rPr>
                                    <m:t>𝑌</m:t>
                                  </m:r>
                                </m:den>
                              </m:f>
                              <m:r>
                                <a:rPr lang="ru-RU" sz="2000">
                                  <a:effectLst/>
                                </a:rPr>
                                <m:t> ×100%</m:t>
                              </m:r>
                            </m:oMath>
                          </a14:m>
                          <a:r>
                            <a:rPr lang="ru-RU" sz="2000">
                              <a:effectLst/>
                            </a:rPr>
                            <a:t>, где </a:t>
                          </a:r>
                          <a:r>
                            <a:rPr lang="en-US" sz="2000">
                              <a:effectLst/>
                            </a:rPr>
                            <a:t>X</a:t>
                          </a:r>
                          <a:r>
                            <a:rPr lang="ru-RU" sz="2000">
                              <a:effectLst/>
                            </a:rPr>
                            <a:t> – доля детей в возрасте 5-18 лет в муниципальном образовании, охваченных программами естественнонаучной направленности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N</a:t>
                          </a:r>
                          <a:r>
                            <a:rPr lang="ru-RU" sz="2000">
                              <a:effectLst/>
                            </a:rPr>
                            <a:t> – количество человек в возрасте 5-18 лет, прошедших обучение по программам в текущем году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r>
                            <a:rPr lang="ru-RU" sz="2000">
                              <a:effectLst/>
                            </a:rPr>
                            <a:t>- численность населения в возрасте 5-18 лет в муниципальном образовании в текущем году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74661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Доля учащихся, охваченных системой профессиональной ориентации и профессиональных проб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%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</a:rPr>
                                <m:t>𝑃</m:t>
                              </m:r>
                              <m:r>
                                <a:rPr lang="ru-RU" sz="2000">
                                  <a:effectLst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</a:rPr>
                                    <m:t>𝑌</m:t>
                                  </m:r>
                                </m:den>
                              </m:f>
                              <m:r>
                                <a:rPr lang="ru-RU" sz="2000">
                                  <a:effectLst/>
                                </a:rPr>
                                <m:t> ×100%</m:t>
                              </m:r>
                            </m:oMath>
                          </a14:m>
                          <a:r>
                            <a:rPr lang="ru-RU" sz="2000">
                              <a:effectLst/>
                            </a:rPr>
                            <a:t>, где </a:t>
                          </a:r>
                          <a:r>
                            <a:rPr lang="en-US" sz="2000">
                              <a:effectLst/>
                            </a:rPr>
                            <a:t>P</a:t>
                          </a:r>
                          <a:r>
                            <a:rPr lang="ru-RU" sz="2000">
                              <a:effectLst/>
                            </a:rPr>
                            <a:t> – доля, охваченных системой профессиональной ориентации и профессиональной проб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X</a:t>
                          </a:r>
                          <a:r>
                            <a:rPr lang="ru-RU" sz="2000">
                              <a:effectLst/>
                            </a:rPr>
                            <a:t> – количество учащихся, принявших участие в профориентационных мероприятиях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Y</a:t>
                          </a:r>
                          <a:r>
                            <a:rPr lang="ru-RU" sz="2000">
                              <a:effectLst/>
                            </a:rPr>
                            <a:t>- численность учащихся типовой модели в текущем году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02800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Доля детей, проявивших выдающиеся способности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%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</a:rPr>
                                <m:t>𝑉</m:t>
                              </m:r>
                              <m:r>
                                <a:rPr lang="ru-RU" sz="2000">
                                  <a:effectLst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</a:rPr>
                                    <m:t>X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</a:rPr>
                                    <m:t>𝑌</m:t>
                                  </m:r>
                                </m:den>
                              </m:f>
                              <m:r>
                                <a:rPr lang="ru-RU" sz="2000">
                                  <a:effectLst/>
                                </a:rPr>
                                <m:t> ×100%</m:t>
                              </m:r>
                            </m:oMath>
                          </a14:m>
                          <a:r>
                            <a:rPr lang="ru-RU" sz="2000" dirty="0">
                              <a:effectLst/>
                            </a:rPr>
                            <a:t>, где </a:t>
                          </a:r>
                          <a:r>
                            <a:rPr lang="en-US" sz="2000" dirty="0">
                              <a:effectLst/>
                            </a:rPr>
                            <a:t>V</a:t>
                          </a:r>
                          <a:r>
                            <a:rPr lang="ru-RU" sz="2000" dirty="0">
                              <a:effectLst/>
                            </a:rPr>
                            <a:t> – доля детей, проявивших выдающиеся способности по программам естественнонаучной направленности в текущем году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X</a:t>
                          </a:r>
                          <a:r>
                            <a:rPr lang="ru-RU" sz="2000" dirty="0">
                              <a:effectLst/>
                            </a:rPr>
                            <a:t> – количество учащихся, ставших победителями и призерами конкурсов, входящих в соответствующие перечни по профилю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Y</a:t>
                          </a:r>
                          <a:r>
                            <a:rPr lang="ru-RU" sz="2000" dirty="0">
                              <a:effectLst/>
                            </a:rPr>
                            <a:t>- численность учащихся типовой модели в текущем году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526552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55973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5420D74C-31E2-C645-9866-D8ECE25EEB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889502"/>
                  </p:ext>
                </p:extLst>
              </p:nvPr>
            </p:nvGraphicFramePr>
            <p:xfrm>
              <a:off x="3961363" y="5028600"/>
              <a:ext cx="15985776" cy="812393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69797">
                      <a:extLst>
                        <a:ext uri="{9D8B030D-6E8A-4147-A177-3AD203B41FA5}">
                          <a16:colId xmlns:a16="http://schemas.microsoft.com/office/drawing/2014/main" val="1537358337"/>
                        </a:ext>
                      </a:extLst>
                    </a:gridCol>
                    <a:gridCol w="5640063">
                      <a:extLst>
                        <a:ext uri="{9D8B030D-6E8A-4147-A177-3AD203B41FA5}">
                          <a16:colId xmlns:a16="http://schemas.microsoft.com/office/drawing/2014/main" val="4001461537"/>
                        </a:ext>
                      </a:extLst>
                    </a:gridCol>
                    <a:gridCol w="1194959">
                      <a:extLst>
                        <a:ext uri="{9D8B030D-6E8A-4147-A177-3AD203B41FA5}">
                          <a16:colId xmlns:a16="http://schemas.microsoft.com/office/drawing/2014/main" val="2704453677"/>
                        </a:ext>
                      </a:extLst>
                    </a:gridCol>
                    <a:gridCol w="8480957">
                      <a:extLst>
                        <a:ext uri="{9D8B030D-6E8A-4147-A177-3AD203B41FA5}">
                          <a16:colId xmlns:a16="http://schemas.microsoft.com/office/drawing/2014/main" val="2167280068"/>
                        </a:ext>
                      </a:extLst>
                    </a:gridCol>
                  </a:tblGrid>
                  <a:tr h="4077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№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Наименование индикатора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Ед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Методика расчета показателей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73897060"/>
                      </a:ext>
                    </a:extLst>
                  </a:tr>
                  <a:tr h="28926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Доля детей в возрасте 5-18 лет в муниципальном образовании, охваченных программами естественнонаучной направленности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%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8623" t="-14035" r="-150" b="-171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466116"/>
                      </a:ext>
                    </a:extLst>
                  </a:tr>
                  <a:tr h="19782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Доля учащихся, охваченных системой профессиональной ориентации и профессиональных проб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%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8623" t="-166667" r="-150" b="-15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0280099"/>
                      </a:ext>
                    </a:extLst>
                  </a:tr>
                  <a:tr h="24354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Доля детей, проявивших выдающиеся способности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%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8623" t="-215544" r="-150" b="-22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655272"/>
                      </a:ext>
                    </a:extLst>
                  </a:tr>
                  <a:tr h="4099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55973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B32F52-A3DD-EC40-85FE-ACBCE1A5F312}"/>
              </a:ext>
            </a:extLst>
          </p:cNvPr>
          <p:cNvSpPr txBox="1"/>
          <p:nvPr/>
        </p:nvSpPr>
        <p:spPr>
          <a:xfrm>
            <a:off x="803712" y="3340196"/>
            <a:ext cx="2168542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Приведены примеры индикаторов и показателей с методикой их расчета</a:t>
            </a:r>
          </a:p>
        </p:txBody>
      </p:sp>
    </p:spTree>
    <p:extLst>
      <p:ext uri="{BB962C8B-B14F-4D97-AF65-F5344CB8AC3E}">
        <p14:creationId xmlns:p14="http://schemas.microsoft.com/office/powerpoint/2010/main" val="11201224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586180"/>
            <a:ext cx="19082112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/>
              <a:t>Дорожные карты и риски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83034C-2A4D-6145-8DA0-E0C398147AB0}"/>
              </a:ext>
            </a:extLst>
          </p:cNvPr>
          <p:cNvSpPr txBox="1"/>
          <p:nvPr/>
        </p:nvSpPr>
        <p:spPr>
          <a:xfrm>
            <a:off x="1724070" y="2272136"/>
            <a:ext cx="17769287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Определены примерные мероприятия »дорожной карты»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/>
              <a:t>Приведен пример «дорожной карты» полного цикла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Определены примеры рисков реализации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F88645A-8BC8-D34E-A438-C0FCC3615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549"/>
              </p:ext>
            </p:extLst>
          </p:nvPr>
        </p:nvGraphicFramePr>
        <p:xfrm>
          <a:off x="3407024" y="5035407"/>
          <a:ext cx="16849872" cy="8153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1835">
                  <a:extLst>
                    <a:ext uri="{9D8B030D-6E8A-4147-A177-3AD203B41FA5}">
                      <a16:colId xmlns:a16="http://schemas.microsoft.com/office/drawing/2014/main" val="3480535568"/>
                    </a:ext>
                  </a:extLst>
                </a:gridCol>
                <a:gridCol w="7643038">
                  <a:extLst>
                    <a:ext uri="{9D8B030D-6E8A-4147-A177-3AD203B41FA5}">
                      <a16:colId xmlns:a16="http://schemas.microsoft.com/office/drawing/2014/main" val="532560714"/>
                    </a:ext>
                  </a:extLst>
                </a:gridCol>
                <a:gridCol w="5817110">
                  <a:extLst>
                    <a:ext uri="{9D8B030D-6E8A-4147-A177-3AD203B41FA5}">
                      <a16:colId xmlns:a16="http://schemas.microsoft.com/office/drawing/2014/main" val="2994173154"/>
                    </a:ext>
                  </a:extLst>
                </a:gridCol>
                <a:gridCol w="2387889">
                  <a:extLst>
                    <a:ext uri="{9D8B030D-6E8A-4147-A177-3AD203B41FA5}">
                      <a16:colId xmlns:a16="http://schemas.microsoft.com/office/drawing/2014/main" val="1988514851"/>
                    </a:ext>
                  </a:extLst>
                </a:gridCol>
              </a:tblGrid>
              <a:tr h="525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Мероприятие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Ответственный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Сроки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314070"/>
                  </a:ext>
                </a:extLst>
              </a:tr>
              <a:tr h="1662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Определение ключевых участников реализации типовой модели, корректировка с учетом рисков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Исполнительный орган власти субъекта РФ, региональный координатор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Февраль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863893"/>
                  </a:ext>
                </a:extLst>
              </a:tr>
              <a:tr h="2514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Проведение анализа (на основе самообследования) территориальных систем дополнительного образования, уточнение показателей и индикаторов реализации модели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Региональный координатор/оператор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Март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382249"/>
                  </a:ext>
                </a:extLst>
              </a:tr>
              <a:tr h="22370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Выбор и утверждение организаций для реализации модели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Исполнительный орган власти субъекта РФ, региональный координатор, муниципальные образования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Апрель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363561"/>
                  </a:ext>
                </a:extLst>
              </a:tr>
              <a:tr h="1169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11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301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586180"/>
            <a:ext cx="19082112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 err="1"/>
              <a:t>Брендирование</a:t>
            </a:r>
            <a:r>
              <a:rPr lang="ru-RU" sz="4800" b="1" dirty="0"/>
              <a:t> 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87A4FA-66B8-3D4A-80A5-4959B37E1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91" y="7839183"/>
            <a:ext cx="6864920" cy="5368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FB433F-9F84-F349-81DD-1FE5CFA0A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360" y="3115371"/>
            <a:ext cx="7776609" cy="3666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E7D7A-4CBA-D443-8998-F7668A039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50" y="3136300"/>
            <a:ext cx="4559300" cy="3962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03C4FF-92AB-4245-8926-7AD1641E4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2" y="2730942"/>
            <a:ext cx="7388162" cy="4367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D0810E-423B-8248-880D-0DEE5FF1CE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8338537"/>
            <a:ext cx="7488832" cy="45241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468EE8-DA82-6040-B317-3D55DD329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464" y="9287012"/>
            <a:ext cx="7776610" cy="26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78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586180"/>
            <a:ext cx="19082112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/>
              <a:t>Информационная стратегия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DE3AA-D4D4-E544-8884-2240E1453F81}"/>
              </a:ext>
            </a:extLst>
          </p:cNvPr>
          <p:cNvSpPr txBox="1"/>
          <p:nvPr/>
        </p:nvSpPr>
        <p:spPr>
          <a:xfrm>
            <a:off x="6773194" y="2898140"/>
            <a:ext cx="144334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0866B-46A3-A845-9F89-96C84C6D4623}"/>
              </a:ext>
            </a:extLst>
          </p:cNvPr>
          <p:cNvSpPr txBox="1"/>
          <p:nvPr/>
        </p:nvSpPr>
        <p:spPr>
          <a:xfrm>
            <a:off x="2079936" y="3016442"/>
            <a:ext cx="18344765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Определены подходы к стратегии с этапами ее реализации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/>
              <a:t>Приведен пример планирования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0C443A0-8C63-FB43-821C-D4F34766B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19489"/>
              </p:ext>
            </p:extLst>
          </p:nvPr>
        </p:nvGraphicFramePr>
        <p:xfrm>
          <a:off x="3046984" y="5785638"/>
          <a:ext cx="16095364" cy="72309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3920">
                  <a:extLst>
                    <a:ext uri="{9D8B030D-6E8A-4147-A177-3AD203B41FA5}">
                      <a16:colId xmlns:a16="http://schemas.microsoft.com/office/drawing/2014/main" val="3700734568"/>
                    </a:ext>
                  </a:extLst>
                </a:gridCol>
                <a:gridCol w="4958706">
                  <a:extLst>
                    <a:ext uri="{9D8B030D-6E8A-4147-A177-3AD203B41FA5}">
                      <a16:colId xmlns:a16="http://schemas.microsoft.com/office/drawing/2014/main" val="1085791679"/>
                    </a:ext>
                  </a:extLst>
                </a:gridCol>
                <a:gridCol w="2541459">
                  <a:extLst>
                    <a:ext uri="{9D8B030D-6E8A-4147-A177-3AD203B41FA5}">
                      <a16:colId xmlns:a16="http://schemas.microsoft.com/office/drawing/2014/main" val="1269841272"/>
                    </a:ext>
                  </a:extLst>
                </a:gridCol>
                <a:gridCol w="3113492">
                  <a:extLst>
                    <a:ext uri="{9D8B030D-6E8A-4147-A177-3AD203B41FA5}">
                      <a16:colId xmlns:a16="http://schemas.microsoft.com/office/drawing/2014/main" val="837028714"/>
                    </a:ext>
                  </a:extLst>
                </a:gridCol>
                <a:gridCol w="2927173">
                  <a:extLst>
                    <a:ext uri="{9D8B030D-6E8A-4147-A177-3AD203B41FA5}">
                      <a16:colId xmlns:a16="http://schemas.microsoft.com/office/drawing/2014/main" val="902316342"/>
                    </a:ext>
                  </a:extLst>
                </a:gridCol>
                <a:gridCol w="1740614">
                  <a:extLst>
                    <a:ext uri="{9D8B030D-6E8A-4147-A177-3AD203B41FA5}">
                      <a16:colId xmlns:a16="http://schemas.microsoft.com/office/drawing/2014/main" val="3713641679"/>
                    </a:ext>
                  </a:extLst>
                </a:gridCol>
              </a:tblGrid>
              <a:tr h="1382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Мероприятие/задача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Целевые аудитории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Каналы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Форма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Срок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971864"/>
                  </a:ext>
                </a:extLst>
              </a:tr>
              <a:tr h="2893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Информирование семей о начале набора на программы модели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Семьи с детьми, органы власти, бизнес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Региональные и местные СМИ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Пресс-релиз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1878"/>
                  </a:ext>
                </a:extLst>
              </a:tr>
              <a:tr h="2301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Разъяснение предназначения создаваемых новых мест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Семьи с детьми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ТВ и интернет-трансляция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Пресс-конференция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095152"/>
                  </a:ext>
                </a:extLst>
              </a:tr>
              <a:tr h="65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…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83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055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586180"/>
            <a:ext cx="19082112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/>
              <a:t>Особенности типовых «пакетных» решений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DE3AA-D4D4-E544-8884-2240E1453F81}"/>
              </a:ext>
            </a:extLst>
          </p:cNvPr>
          <p:cNvSpPr txBox="1"/>
          <p:nvPr/>
        </p:nvSpPr>
        <p:spPr>
          <a:xfrm>
            <a:off x="6773194" y="2898140"/>
            <a:ext cx="144334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F72979-B5F7-CA49-9C5B-5E679DF8D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8001" r="11781" b="17801"/>
          <a:stretch/>
        </p:blipFill>
        <p:spPr>
          <a:xfrm>
            <a:off x="1249661" y="5535570"/>
            <a:ext cx="7560522" cy="50722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AD4F05-E590-BF44-8CB3-C51BB7A7A65F}"/>
              </a:ext>
            </a:extLst>
          </p:cNvPr>
          <p:cNvSpPr txBox="1"/>
          <p:nvPr/>
        </p:nvSpPr>
        <p:spPr>
          <a:xfrm>
            <a:off x="9609683" y="2898140"/>
            <a:ext cx="13524656" cy="1009782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dirty="0">
                <a:latin typeface="Muller Regular" pitchFamily="50" charset="-52"/>
              </a:rPr>
              <a:t>Уточняют тематические направления, результаты («образ»), практики («как») и контент («что»).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dirty="0">
                <a:latin typeface="Muller Regular" pitchFamily="50" charset="-52"/>
              </a:rPr>
              <a:t>Предполагают разный масштаб («кружок», «клуб», «центр» и др.) и характер реализации инфраструктурных решений (сеть, мобильное, стационарное и т.д.)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dirty="0">
                <a:latin typeface="Muller Regular" pitchFamily="50" charset="-52"/>
              </a:rPr>
              <a:t>Включают рекомендуемые требования (содержание, кадры, инфраструктура)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dirty="0">
                <a:latin typeface="Muller Regular" pitchFamily="50" charset="-52"/>
              </a:rPr>
              <a:t>Содержат примерные руководства и рекомендации (программу, УМК, анализ, оборудование и др.)</a:t>
            </a:r>
            <a:endParaRPr lang="en-US" sz="4400" dirty="0">
              <a:latin typeface="Muller Regula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16975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586180"/>
            <a:ext cx="19082112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/>
              <a:t>Состав типовых моделей по направленностям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DE3AA-D4D4-E544-8884-2240E1453F81}"/>
              </a:ext>
            </a:extLst>
          </p:cNvPr>
          <p:cNvSpPr txBox="1"/>
          <p:nvPr/>
        </p:nvSpPr>
        <p:spPr>
          <a:xfrm>
            <a:off x="6773194" y="2898140"/>
            <a:ext cx="144334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D4F05-E590-BF44-8CB3-C51BB7A7A65F}"/>
              </a:ext>
            </a:extLst>
          </p:cNvPr>
          <p:cNvSpPr txBox="1"/>
          <p:nvPr/>
        </p:nvSpPr>
        <p:spPr>
          <a:xfrm>
            <a:off x="7667039" y="2537520"/>
            <a:ext cx="16295320" cy="1195404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Определение целеполагания и назначения, образовательные возможности моделей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Определение и характеристика образовательных направлений (модулей), технологии и подходы, требования к учебно-методическому комплексу, примерная программа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Примерные перечни средств обучения и воспитания, рекомендованные под указанные в модели педагогические задачи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Требования к кадровому обеспечению, рекомендации штатной расстановке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Требования к инфраструктуре, типология образовательный решений по масштабу и характеру с дифференциацией условий (кадровое обеспечение, особенности территорий)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«Дорожная карта» по реализации типовых моделей с оценкой рисков, определением ключевых участников реализации и схемой их взаимодействия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Основные индикаторы и методика их расчета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Типовая информационная стратегия по сопровождению реализации модели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Порядок </a:t>
            </a:r>
            <a:r>
              <a:rPr lang="ru-RU" sz="3000" dirty="0" err="1">
                <a:latin typeface="Muller Regular" pitchFamily="50" charset="-52"/>
              </a:rPr>
              <a:t>самообследования</a:t>
            </a:r>
            <a:r>
              <a:rPr lang="ru-RU" sz="3000" dirty="0">
                <a:latin typeface="Muller Regular" pitchFamily="50" charset="-52"/>
              </a:rPr>
              <a:t> для выбора тематик, масштаба и характера решений, пример расчета затрат</a:t>
            </a:r>
          </a:p>
          <a:p>
            <a:pPr indent="-3429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000" dirty="0">
                <a:latin typeface="Muller Regular" pitchFamily="50" charset="-52"/>
              </a:rPr>
              <a:t> Рекомендации по </a:t>
            </a:r>
            <a:r>
              <a:rPr lang="ru-RU" sz="3000" dirty="0" err="1">
                <a:latin typeface="Muller Regular" pitchFamily="50" charset="-52"/>
              </a:rPr>
              <a:t>брендированию</a:t>
            </a:r>
            <a:r>
              <a:rPr lang="ru-RU" sz="3000" dirty="0">
                <a:latin typeface="Muller Regular" pitchFamily="50" charset="-52"/>
              </a:rPr>
              <a:t> и зонированию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endParaRPr lang="ru-RU" sz="4000" dirty="0">
              <a:latin typeface="Muller Regular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35CB9-F2D9-1245-9BC9-3630B7958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5000" r="19200" b="15000"/>
          <a:stretch/>
        </p:blipFill>
        <p:spPr>
          <a:xfrm>
            <a:off x="1033701" y="2476586"/>
            <a:ext cx="2537861" cy="2819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B86612-974D-FD4C-8172-26F0A9EEEF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7801" r="10801" b="16401"/>
          <a:stretch/>
        </p:blipFill>
        <p:spPr>
          <a:xfrm>
            <a:off x="4199112" y="2790712"/>
            <a:ext cx="2894112" cy="2518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006F3E-B76B-E64A-BAFF-59370786E9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2201" b="9400"/>
          <a:stretch/>
        </p:blipFill>
        <p:spPr>
          <a:xfrm>
            <a:off x="555751" y="6268943"/>
            <a:ext cx="3357579" cy="27363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A32D10-5BC4-7447-AA0E-E2ABBFFBCE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9400" r="13601" b="9400"/>
          <a:stretch/>
        </p:blipFill>
        <p:spPr>
          <a:xfrm>
            <a:off x="4487144" y="6218223"/>
            <a:ext cx="2265318" cy="2590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8F77F2-2078-9948-8C71-DB0A1537C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10801" r="16965" b="13159"/>
          <a:stretch/>
        </p:blipFill>
        <p:spPr>
          <a:xfrm>
            <a:off x="4415136" y="10044373"/>
            <a:ext cx="2267054" cy="27363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03CC4A-3D6D-7F43-B971-96A425411B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6601" r="15501" b="6601"/>
          <a:stretch/>
        </p:blipFill>
        <p:spPr>
          <a:xfrm>
            <a:off x="1220421" y="10380615"/>
            <a:ext cx="2343988" cy="25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070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2093320" y="391449"/>
            <a:ext cx="2150637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200" dirty="0"/>
              <a:t>Основные требования к содержанию и ядро содержания типовых моделей</a:t>
            </a:r>
            <a:endParaRPr sz="4200" dirty="0"/>
          </a:p>
        </p:txBody>
      </p:sp>
      <p:sp>
        <p:nvSpPr>
          <p:cNvPr id="75" name="Линия"/>
          <p:cNvSpPr/>
          <p:nvPr/>
        </p:nvSpPr>
        <p:spPr>
          <a:xfrm>
            <a:off x="1174776" y="143735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 sz="32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9A08E4-597D-CA4D-B6AC-9A39C787307E}"/>
              </a:ext>
            </a:extLst>
          </p:cNvPr>
          <p:cNvSpPr/>
          <p:nvPr/>
        </p:nvSpPr>
        <p:spPr>
          <a:xfrm>
            <a:off x="784306" y="2422063"/>
            <a:ext cx="17961710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ru-RU" sz="3200" b="1" spc="-20" dirty="0">
                <a:ea typeface="Times New Roman" panose="02020603050405020304" pitchFamily="18" charset="0"/>
              </a:rPr>
              <a:t>«Арт-пространство»: </a:t>
            </a:r>
            <a:r>
              <a:rPr lang="ru-RU" sz="3200" spc="-20" dirty="0">
                <a:ea typeface="Times New Roman" panose="02020603050405020304" pitchFamily="18" charset="0"/>
              </a:rPr>
              <a:t>арт и дизайн (живопись, веб-дизайн, </a:t>
            </a:r>
            <a:r>
              <a:rPr lang="en-US" sz="3200" spc="-20" dirty="0">
                <a:ea typeface="Times New Roman" panose="02020603050405020304" pitchFamily="18" charset="0"/>
              </a:rPr>
              <a:t>DIY </a:t>
            </a:r>
            <a:r>
              <a:rPr lang="ru-RU" sz="3200" spc="-20" dirty="0">
                <a:ea typeface="Times New Roman" panose="02020603050405020304" pitchFamily="18" charset="0"/>
              </a:rPr>
              <a:t>и др.), музыка (вокал), хореография (народный, </a:t>
            </a:r>
            <a:r>
              <a:rPr lang="ru-RU" sz="3200" spc="-20" dirty="0" err="1">
                <a:ea typeface="Times New Roman" panose="02020603050405020304" pitchFamily="18" charset="0"/>
              </a:rPr>
              <a:t>боди</a:t>
            </a:r>
            <a:r>
              <a:rPr lang="ru-RU" sz="3200" spc="-20" dirty="0">
                <a:ea typeface="Times New Roman" panose="02020603050405020304" pitchFamily="18" charset="0"/>
              </a:rPr>
              <a:t>-балет, модерн и др.), театр, литература и кино (актерская игра, театр, </a:t>
            </a:r>
            <a:r>
              <a:rPr lang="ru-RU" sz="3200" spc="-20" dirty="0" err="1">
                <a:ea typeface="Times New Roman" panose="02020603050405020304" pitchFamily="18" charset="0"/>
              </a:rPr>
              <a:t>сторителинг</a:t>
            </a:r>
            <a:r>
              <a:rPr lang="ru-RU" sz="3200" spc="-20" dirty="0">
                <a:ea typeface="Times New Roman" panose="02020603050405020304" pitchFamily="18" charset="0"/>
              </a:rPr>
              <a:t>, медиа-арт и др.) и др.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32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200" b="1" spc="-20" dirty="0">
                <a:ea typeface="Times New Roman" panose="02020603050405020304" pitchFamily="18" charset="0"/>
              </a:rPr>
              <a:t>«Диалог наук»</a:t>
            </a:r>
            <a:r>
              <a:rPr lang="ru-RU" sz="3200" spc="-20" dirty="0">
                <a:ea typeface="Times New Roman" panose="02020603050405020304" pitchFamily="18" charset="0"/>
              </a:rPr>
              <a:t>: биомедицина и </a:t>
            </a:r>
            <a:r>
              <a:rPr lang="ru-RU" sz="3200" spc="-20" dirty="0" err="1">
                <a:ea typeface="Times New Roman" panose="02020603050405020304" pitchFamily="18" charset="0"/>
              </a:rPr>
              <a:t>фарма</a:t>
            </a:r>
            <a:r>
              <a:rPr lang="ru-RU" sz="3200" spc="-20" dirty="0">
                <a:ea typeface="Times New Roman" panose="02020603050405020304" pitchFamily="18" charset="0"/>
              </a:rPr>
              <a:t>, биотехнологии и биоинженерия, астрофизика, природопользование, </a:t>
            </a:r>
            <a:r>
              <a:rPr lang="ru-RU" sz="3200" spc="-20" dirty="0" err="1">
                <a:ea typeface="Times New Roman" panose="02020603050405020304" pitchFamily="18" charset="0"/>
              </a:rPr>
              <a:t>биоинформатика</a:t>
            </a:r>
            <a:r>
              <a:rPr lang="ru-RU" sz="3200" spc="-20" dirty="0">
                <a:ea typeface="Times New Roman" panose="02020603050405020304" pitchFamily="18" charset="0"/>
              </a:rPr>
              <a:t>, </a:t>
            </a:r>
            <a:r>
              <a:rPr lang="ru-RU" sz="3200" spc="-20" dirty="0" err="1">
                <a:ea typeface="Times New Roman" panose="02020603050405020304" pitchFamily="18" charset="0"/>
              </a:rPr>
              <a:t>наноинженерия</a:t>
            </a:r>
            <a:r>
              <a:rPr lang="ru-RU" sz="3200" spc="-20" dirty="0">
                <a:ea typeface="Times New Roman" panose="02020603050405020304" pitchFamily="18" charset="0"/>
              </a:rPr>
              <a:t> и </a:t>
            </a:r>
            <a:r>
              <a:rPr lang="ru-RU" sz="3200" spc="-20" dirty="0" err="1">
                <a:ea typeface="Times New Roman" panose="02020603050405020304" pitchFamily="18" charset="0"/>
              </a:rPr>
              <a:t>метаматериалы</a:t>
            </a:r>
            <a:r>
              <a:rPr lang="ru-RU" sz="3200" spc="-20" dirty="0">
                <a:ea typeface="Times New Roman" panose="02020603050405020304" pitchFamily="18" charset="0"/>
              </a:rPr>
              <a:t> и др.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32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200" b="1" spc="-20" dirty="0">
                <a:ea typeface="Times New Roman" panose="02020603050405020304" pitchFamily="18" charset="0"/>
              </a:rPr>
              <a:t>«</a:t>
            </a:r>
            <a:r>
              <a:rPr lang="ru-RU" sz="3200" b="1" spc="-20" dirty="0" err="1">
                <a:ea typeface="Times New Roman" panose="02020603050405020304" pitchFamily="18" charset="0"/>
              </a:rPr>
              <a:t>Мейкер</a:t>
            </a:r>
            <a:r>
              <a:rPr lang="ru-RU" sz="3200" b="1" spc="-20" dirty="0">
                <a:ea typeface="Times New Roman" panose="02020603050405020304" pitchFamily="18" charset="0"/>
              </a:rPr>
              <a:t>»: </a:t>
            </a:r>
            <a:r>
              <a:rPr lang="ru-RU" sz="3200" spc="-20" dirty="0">
                <a:ea typeface="Times New Roman" panose="02020603050405020304" pitchFamily="18" charset="0"/>
              </a:rPr>
              <a:t>обработка материалов, электротехника и электроника, системная инженерия,  3</a:t>
            </a:r>
            <a:r>
              <a:rPr lang="en-US" sz="3200" spc="-20" dirty="0">
                <a:ea typeface="Times New Roman" panose="02020603050405020304" pitchFamily="18" charset="0"/>
              </a:rPr>
              <a:t>D </a:t>
            </a:r>
            <a:r>
              <a:rPr lang="ru-RU" sz="3200" spc="-20" dirty="0" err="1">
                <a:ea typeface="Times New Roman" panose="02020603050405020304" pitchFamily="18" charset="0"/>
              </a:rPr>
              <a:t>прототипирование</a:t>
            </a:r>
            <a:r>
              <a:rPr lang="ru-RU" sz="3200" spc="-20" dirty="0">
                <a:ea typeface="Times New Roman" panose="02020603050405020304" pitchFamily="18" charset="0"/>
              </a:rPr>
              <a:t>, </a:t>
            </a:r>
            <a:r>
              <a:rPr lang="ru-RU" sz="3200" spc="-20" dirty="0" err="1">
                <a:ea typeface="Times New Roman" panose="02020603050405020304" pitchFamily="18" charset="0"/>
              </a:rPr>
              <a:t>цифровизация</a:t>
            </a:r>
            <a:r>
              <a:rPr lang="ru-RU" sz="3200" spc="-20" dirty="0">
                <a:ea typeface="Times New Roman" panose="02020603050405020304" pitchFamily="18" charset="0"/>
              </a:rPr>
              <a:t> и интернет вещей, наземные объекты и транспорт, технологическое предпринимательство и др.</a:t>
            </a:r>
          </a:p>
          <a:p>
            <a:endParaRPr lang="ru-RU" sz="32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200" b="1" spc="-20" dirty="0">
                <a:ea typeface="Times New Roman" panose="02020603050405020304" pitchFamily="18" charset="0"/>
              </a:rPr>
              <a:t>«</a:t>
            </a:r>
            <a:r>
              <a:rPr lang="ru-RU" sz="3200" b="1" spc="-20" dirty="0" err="1">
                <a:ea typeface="Times New Roman" panose="02020603050405020304" pitchFamily="18" charset="0"/>
              </a:rPr>
              <a:t>Социос</a:t>
            </a:r>
            <a:r>
              <a:rPr lang="ru-RU" sz="3200" b="1" spc="-20" dirty="0">
                <a:ea typeface="Times New Roman" panose="02020603050405020304" pitchFamily="18" charset="0"/>
              </a:rPr>
              <a:t>»</a:t>
            </a:r>
            <a:r>
              <a:rPr lang="ru-RU" sz="3200" spc="-20" dirty="0">
                <a:ea typeface="Times New Roman" panose="02020603050405020304" pitchFamily="18" charset="0"/>
              </a:rPr>
              <a:t>: право и экономика, языкознание и страноведение, практическая психология, волонтерское движение, менеджмент и управление проектами, игровая культура, журналистика, </a:t>
            </a:r>
            <a:r>
              <a:rPr lang="ru-RU" sz="3200" spc="-20" dirty="0" err="1">
                <a:ea typeface="Times New Roman" panose="02020603050405020304" pitchFamily="18" charset="0"/>
              </a:rPr>
              <a:t>блоггинг</a:t>
            </a:r>
            <a:r>
              <a:rPr lang="ru-RU" sz="3200" spc="-20" dirty="0">
                <a:ea typeface="Times New Roman" panose="02020603050405020304" pitchFamily="18" charset="0"/>
              </a:rPr>
              <a:t> и др.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3200" spc="-20" dirty="0">
              <a:ea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200" spc="-20" dirty="0">
                <a:ea typeface="Times New Roman" panose="02020603050405020304" pitchFamily="18" charset="0"/>
              </a:rPr>
              <a:t>«</a:t>
            </a:r>
            <a:r>
              <a:rPr lang="ru-RU" sz="3200" b="1" spc="-20" dirty="0" err="1">
                <a:ea typeface="Times New Roman" panose="02020603050405020304" pitchFamily="18" charset="0"/>
              </a:rPr>
              <a:t>Топос</a:t>
            </a:r>
            <a:r>
              <a:rPr lang="ru-RU" sz="3200" spc="-20" dirty="0">
                <a:ea typeface="Times New Roman" panose="02020603050405020304" pitchFamily="18" charset="0"/>
              </a:rPr>
              <a:t>»: гуманитарное (археология, история, социология, социальная </a:t>
            </a:r>
            <a:r>
              <a:rPr lang="ru-RU" sz="3200" spc="-20" dirty="0" err="1">
                <a:ea typeface="Times New Roman" panose="02020603050405020304" pitchFamily="18" charset="0"/>
              </a:rPr>
              <a:t>писхология</a:t>
            </a:r>
            <a:r>
              <a:rPr lang="ru-RU" sz="3200" spc="-20" dirty="0">
                <a:ea typeface="Times New Roman" panose="02020603050405020304" pitchFamily="18" charset="0"/>
              </a:rPr>
              <a:t>, антропология и др.), естественнонаучное (живая и неживая природа) и интегративное направления (</a:t>
            </a:r>
            <a:r>
              <a:rPr lang="ru-RU" sz="3200" spc="-20" dirty="0" err="1">
                <a:ea typeface="Times New Roman" panose="02020603050405020304" pitchFamily="18" charset="0"/>
              </a:rPr>
              <a:t>регионалистика</a:t>
            </a:r>
            <a:r>
              <a:rPr lang="ru-RU" sz="3200" spc="-20" dirty="0">
                <a:ea typeface="Times New Roman" panose="02020603050405020304" pitchFamily="18" charset="0"/>
              </a:rPr>
              <a:t>, культурология, инженерная экология и др.)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32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200" b="1" spc="-20" dirty="0">
                <a:ea typeface="Times New Roman" panose="02020603050405020304" pitchFamily="18" charset="0"/>
              </a:rPr>
              <a:t>«</a:t>
            </a:r>
            <a:r>
              <a:rPr lang="ru-RU" sz="3200" b="1" spc="-20" dirty="0" err="1">
                <a:ea typeface="Times New Roman" panose="02020603050405020304" pitchFamily="18" charset="0"/>
              </a:rPr>
              <a:t>Спортика</a:t>
            </a:r>
            <a:r>
              <a:rPr lang="ru-RU" sz="3200" b="1" spc="-20" dirty="0">
                <a:ea typeface="Times New Roman" panose="02020603050405020304" pitchFamily="18" charset="0"/>
              </a:rPr>
              <a:t>»: </a:t>
            </a:r>
            <a:r>
              <a:rPr lang="ru-RU" sz="3200" spc="-20" dirty="0" err="1">
                <a:ea typeface="Times New Roman" panose="02020603050405020304" pitchFamily="18" charset="0"/>
              </a:rPr>
              <a:t>здоровьесбережение</a:t>
            </a:r>
            <a:r>
              <a:rPr lang="ru-RU" sz="3200" spc="-20" dirty="0">
                <a:ea typeface="Times New Roman" panose="02020603050405020304" pitchFamily="18" charset="0"/>
              </a:rPr>
              <a:t> и фитнесс (аэробика, </a:t>
            </a:r>
            <a:r>
              <a:rPr lang="ru-RU" sz="3200" spc="-20" dirty="0" err="1">
                <a:ea typeface="Times New Roman" panose="02020603050405020304" pitchFamily="18" charset="0"/>
              </a:rPr>
              <a:t>кроссфит</a:t>
            </a:r>
            <a:r>
              <a:rPr lang="ru-RU" sz="3200" spc="-20" dirty="0">
                <a:ea typeface="Times New Roman" panose="02020603050405020304" pitchFamily="18" charset="0"/>
              </a:rPr>
              <a:t>, йога и др.), командно-игровые активности, индивидуально-игровые активности, активности в природной среде, интеллектуальные активности и </a:t>
            </a:r>
            <a:r>
              <a:rPr lang="ru-RU" sz="3200" spc="-20" dirty="0" err="1">
                <a:ea typeface="Times New Roman" panose="02020603050405020304" pitchFamily="18" charset="0"/>
              </a:rPr>
              <a:t>киберспорт</a:t>
            </a:r>
            <a:r>
              <a:rPr lang="ru-RU" sz="3200" spc="-20" dirty="0">
                <a:ea typeface="Times New Roman" panose="02020603050405020304" pitchFamily="18" charset="0"/>
              </a:rPr>
              <a:t>, служебно-прикладные и военно-прикладные и др.</a:t>
            </a:r>
            <a:endParaRPr lang="ru-RU" sz="3200" b="1" spc="-20" dirty="0">
              <a:ea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ru-RU" sz="3200" spc="-20" dirty="0"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9D0FCA-FB4D-914C-8330-69F56F7F647A}"/>
              </a:ext>
            </a:extLst>
          </p:cNvPr>
          <p:cNvSpPr/>
          <p:nvPr/>
        </p:nvSpPr>
        <p:spPr>
          <a:xfrm>
            <a:off x="18746016" y="4231127"/>
            <a:ext cx="53415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ru-RU" sz="3200" spc="-20" dirty="0">
                <a:ea typeface="Times New Roman" panose="02020603050405020304" pitchFamily="18" charset="0"/>
              </a:rPr>
              <a:t>Условно открытый перечень тематик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200" spc="-20" dirty="0"/>
              <a:t>Возможность конструирования содержания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200" spc="-20" dirty="0"/>
              <a:t>Возможность комбинации моделей и направлений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8C2FD0-CBDD-4B46-8960-6CF1ACE4B22E}"/>
              </a:ext>
            </a:extLst>
          </p:cNvPr>
          <p:cNvSpPr/>
          <p:nvPr/>
        </p:nvSpPr>
        <p:spPr>
          <a:xfrm>
            <a:off x="18746016" y="3197029"/>
            <a:ext cx="3069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20" dirty="0">
                <a:ea typeface="Times New Roman" panose="02020603050405020304" pitchFamily="18" charset="0"/>
              </a:rPr>
              <a:t>Особенности:</a:t>
            </a:r>
            <a:endParaRPr lang="ru-RU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62765-67A6-C34A-B4AE-57EAD8245571}"/>
              </a:ext>
            </a:extLst>
          </p:cNvPr>
          <p:cNvSpPr txBox="1"/>
          <p:nvPr/>
        </p:nvSpPr>
        <p:spPr>
          <a:xfrm>
            <a:off x="19104768" y="9510543"/>
            <a:ext cx="4494926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Содержит описание подходов, форм и технологий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+ Требования к УМК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/>
              <a:t>+ Примерная программа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12375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394897" y="408432"/>
            <a:ext cx="2344649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Масштаб реализации модели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200" dirty="0"/>
          </a:p>
        </p:txBody>
      </p:sp>
      <p:sp>
        <p:nvSpPr>
          <p:cNvPr id="75" name="Линия"/>
          <p:cNvSpPr/>
          <p:nvPr/>
        </p:nvSpPr>
        <p:spPr>
          <a:xfrm>
            <a:off x="1394897" y="1889448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9A08E4-597D-CA4D-B6AC-9A39C787307E}"/>
              </a:ext>
            </a:extLst>
          </p:cNvPr>
          <p:cNvSpPr/>
          <p:nvPr/>
        </p:nvSpPr>
        <p:spPr>
          <a:xfrm>
            <a:off x="468753" y="2393504"/>
            <a:ext cx="23446494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ru-RU" sz="3600" b="1" spc="-20" dirty="0">
                <a:ea typeface="Times New Roman" panose="02020603050405020304" pitchFamily="18" charset="0"/>
              </a:rPr>
              <a:t>Модель «</a:t>
            </a:r>
            <a:r>
              <a:rPr lang="en-US" sz="3600" b="1" spc="-20" dirty="0">
                <a:ea typeface="Times New Roman" panose="02020603050405020304" pitchFamily="18" charset="0"/>
              </a:rPr>
              <a:t>S</a:t>
            </a:r>
            <a:r>
              <a:rPr lang="ru-RU" sz="3600" b="1" spc="-20" dirty="0">
                <a:ea typeface="Times New Roman" panose="02020603050405020304" pitchFamily="18" charset="0"/>
              </a:rPr>
              <a:t>» («Кружок»)</a:t>
            </a:r>
            <a:r>
              <a:rPr lang="ru-RU" sz="3600" spc="-20" dirty="0">
                <a:ea typeface="Times New Roman" panose="02020603050405020304" pitchFamily="18" charset="0"/>
              </a:rPr>
              <a:t> – реализация одного образовательного направления на базе образовательных организаций и организаций, осуществляющих обучение. Может быть развернута на площадях урочной деятельности. Реализация, как правило, одногодичных и краткосрочных программ начального уровня. Охват не менее 30 человек. Преобладает универсальное оборудование. Характерны для все типов территорий.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36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b="1" spc="-20" dirty="0">
                <a:ea typeface="Times New Roman" panose="02020603050405020304" pitchFamily="18" charset="0"/>
              </a:rPr>
              <a:t>Модель «М» (Клуб)</a:t>
            </a:r>
            <a:r>
              <a:rPr lang="ru-RU" sz="3600" spc="-20" dirty="0">
                <a:ea typeface="Times New Roman" panose="02020603050405020304" pitchFamily="18" charset="0"/>
              </a:rPr>
              <a:t> – реализация нескольких образовательных направлений преимущественно ознакомительного и базового уровня (более 60%). Охват не менее 150 человек. Может быть развернута как на базу других организаций (как структурное подразделение), так и самостоятельно. Характерны для сельской местности, малых городов и моногородов.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36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b="1" spc="-20" dirty="0">
                <a:ea typeface="Times New Roman" panose="02020603050405020304" pitchFamily="18" charset="0"/>
              </a:rPr>
              <a:t>Модель «</a:t>
            </a:r>
            <a:r>
              <a:rPr lang="en-US" sz="3600" b="1" spc="-20" dirty="0">
                <a:ea typeface="Times New Roman" panose="02020603050405020304" pitchFamily="18" charset="0"/>
              </a:rPr>
              <a:t>L</a:t>
            </a:r>
            <a:r>
              <a:rPr lang="ru-RU" sz="3600" b="1" spc="-20" dirty="0">
                <a:ea typeface="Times New Roman" panose="02020603050405020304" pitchFamily="18" charset="0"/>
              </a:rPr>
              <a:t>» (Станция)</a:t>
            </a:r>
            <a:r>
              <a:rPr lang="ru-RU" sz="3600" spc="-20" dirty="0">
                <a:ea typeface="Times New Roman" panose="02020603050405020304" pitchFamily="18" charset="0"/>
              </a:rPr>
              <a:t> – реализация комбинации образовательных направлений. Разворачивается на обособленных площадях. Охват не менее 600 человек. Реализация программ базового и продвинутого уровня &gt;60%. Желательное наличие академического и производственного партеров. Преобладает узкопрофильное, профессиональное оборудование. Характерны для моногородов и крупных городов.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36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b="1" spc="-20" dirty="0">
                <a:ea typeface="Times New Roman" panose="02020603050405020304" pitchFamily="18" charset="0"/>
              </a:rPr>
              <a:t>Модель «</a:t>
            </a:r>
            <a:r>
              <a:rPr lang="en-US" sz="3600" b="1" spc="-20" dirty="0">
                <a:ea typeface="Times New Roman" panose="02020603050405020304" pitchFamily="18" charset="0"/>
              </a:rPr>
              <a:t>XL</a:t>
            </a:r>
            <a:r>
              <a:rPr lang="ru-RU" sz="3600" b="1" spc="-20" dirty="0">
                <a:ea typeface="Times New Roman" panose="02020603050405020304" pitchFamily="18" charset="0"/>
              </a:rPr>
              <a:t>»</a:t>
            </a:r>
            <a:r>
              <a:rPr lang="en-US" sz="3600" b="1" spc="-20" dirty="0">
                <a:ea typeface="Times New Roman" panose="02020603050405020304" pitchFamily="18" charset="0"/>
              </a:rPr>
              <a:t> </a:t>
            </a:r>
            <a:r>
              <a:rPr lang="ru-RU" sz="3600" b="1" spc="-20" dirty="0">
                <a:ea typeface="Times New Roman" panose="02020603050405020304" pitchFamily="18" charset="0"/>
              </a:rPr>
              <a:t>(Центр)</a:t>
            </a:r>
            <a:r>
              <a:rPr lang="ru-RU" sz="3600" spc="-20" dirty="0">
                <a:ea typeface="Times New Roman" panose="02020603050405020304" pitchFamily="18" charset="0"/>
              </a:rPr>
              <a:t> – реализация всех образовательных направлений, включая интегрированные области. Охват не менее 1000 человек в год. Реализация программ базового и продвинутого уровня &gt;75%. Обязательное наличие академического и производственного партнеров. Преобладает узкопрофильное, профессиональное оборудование. Характерны для крупных городов и столиц регионов.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3600" spc="-2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118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394897" y="408432"/>
            <a:ext cx="2344649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Формы реализации модели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200" dirty="0"/>
          </a:p>
        </p:txBody>
      </p:sp>
      <p:sp>
        <p:nvSpPr>
          <p:cNvPr id="75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9A08E4-597D-CA4D-B6AC-9A39C787307E}"/>
              </a:ext>
            </a:extLst>
          </p:cNvPr>
          <p:cNvSpPr/>
          <p:nvPr/>
        </p:nvSpPr>
        <p:spPr>
          <a:xfrm>
            <a:off x="468753" y="2969930"/>
            <a:ext cx="23446494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ru-RU" sz="4000" b="1" spc="-20" dirty="0">
                <a:ea typeface="Times New Roman" panose="02020603050405020304" pitchFamily="18" charset="0"/>
              </a:rPr>
              <a:t>Стационарное решение – </a:t>
            </a:r>
            <a:r>
              <a:rPr lang="ru-RU" sz="4000" spc="-20" dirty="0">
                <a:ea typeface="Times New Roman" panose="02020603050405020304" pitchFamily="18" charset="0"/>
              </a:rPr>
              <a:t>разворачивается на обособленных или смежных площадях с собственным оборудованием в разных типах территорий. Наличие смежной инфраструктуры.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4000" b="1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4000" b="1" spc="-20" dirty="0">
                <a:ea typeface="Times New Roman" panose="02020603050405020304" pitchFamily="18" charset="0"/>
              </a:rPr>
              <a:t>Мобильное решение – </a:t>
            </a:r>
            <a:r>
              <a:rPr lang="ru-RU" sz="4000" spc="-20" dirty="0">
                <a:ea typeface="Times New Roman" panose="02020603050405020304" pitchFamily="18" charset="0"/>
              </a:rPr>
              <a:t>обеспечивает регулярную периодическую натурную доступность к уникальным образовательным ресурсам ведущей организации по месту жительства в сельской местности и малых городах.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4000" b="1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4000" b="1" spc="-20" dirty="0">
                <a:ea typeface="Times New Roman" panose="02020603050405020304" pitchFamily="18" charset="0"/>
              </a:rPr>
              <a:t>Дистанционное решение – </a:t>
            </a:r>
            <a:r>
              <a:rPr lang="ru-RU" sz="4000" spc="-20" dirty="0">
                <a:ea typeface="Times New Roman" panose="02020603050405020304" pitchFamily="18" charset="0"/>
              </a:rPr>
              <a:t>разворачивается по выбранным образовательным направлениям на площадке ведущей организации с возможностью подключения учащихся образовательных организаций региона. Наличие у ведущей организации кадровых, образовательных и материально-технических ресурсов высокого качества. 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4000" b="1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4000" b="1" spc="-20" dirty="0">
                <a:ea typeface="Times New Roman" panose="02020603050405020304" pitchFamily="18" charset="0"/>
              </a:rPr>
              <a:t>Сетевое решение – </a:t>
            </a:r>
            <a:r>
              <a:rPr lang="ru-RU" sz="4000" spc="-20" dirty="0">
                <a:ea typeface="Times New Roman" panose="02020603050405020304" pitchFamily="18" charset="0"/>
              </a:rPr>
              <a:t>разворачивается на базе образовательных и </a:t>
            </a:r>
            <a:r>
              <a:rPr lang="ru-RU" sz="4000" spc="-20" dirty="0" err="1">
                <a:ea typeface="Times New Roman" panose="02020603050405020304" pitchFamily="18" charset="0"/>
              </a:rPr>
              <a:t>необразовательных</a:t>
            </a:r>
            <a:r>
              <a:rPr lang="ru-RU" sz="4000" spc="-20" dirty="0">
                <a:ea typeface="Times New Roman" panose="02020603050405020304" pitchFamily="18" charset="0"/>
              </a:rPr>
              <a:t> организаций для реализации образовательных направлений ведущей образовательной организации или академического партнера.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ru-RU" sz="4000" b="1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ru-RU" sz="40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ru-RU" sz="40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ru-RU" sz="4000" spc="-20" dirty="0">
              <a:ea typeface="Times New Roman" panose="02020603050405020304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ru-RU" sz="4000" spc="-2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223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394897" y="408432"/>
            <a:ext cx="2344649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Основные требования к кадрам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200" dirty="0"/>
          </a:p>
        </p:txBody>
      </p:sp>
      <p:sp>
        <p:nvSpPr>
          <p:cNvPr id="75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4038-C756-F842-A5DE-E7FA9E693C01}"/>
              </a:ext>
            </a:extLst>
          </p:cNvPr>
          <p:cNvSpPr txBox="1"/>
          <p:nvPr/>
        </p:nvSpPr>
        <p:spPr>
          <a:xfrm>
            <a:off x="4559152" y="3566246"/>
            <a:ext cx="17713181" cy="7838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Рекомендации по квалификация (различия от масштаба)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/>
              <a:t>Рекомендации по штатному расписанию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/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/>
              <a:t>Рекомендации по функционалу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/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Рекомендации по источникам кадров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/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Рекомендации по профессиональному развитию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79157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394897" y="408432"/>
            <a:ext cx="23446494" cy="23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8" tIns="71438" rIns="71438" bIns="71438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dirty="0"/>
              <a:t>Основные требования к инфраструктуре</a:t>
            </a:r>
          </a:p>
          <a:p>
            <a:pPr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4200" dirty="0"/>
          </a:p>
        </p:txBody>
      </p:sp>
      <p:sp>
        <p:nvSpPr>
          <p:cNvPr id="75" name="Линия"/>
          <p:cNvSpPr/>
          <p:nvPr/>
        </p:nvSpPr>
        <p:spPr>
          <a:xfrm>
            <a:off x="1389152" y="1961456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/>
          <a:p>
            <a:pPr>
              <a:defRPr sz="3200"/>
            </a:pP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8DF12-FF3B-8640-8504-657801DF8ABB}"/>
              </a:ext>
            </a:extLst>
          </p:cNvPr>
          <p:cNvSpPr txBox="1"/>
          <p:nvPr/>
        </p:nvSpPr>
        <p:spPr>
          <a:xfrm>
            <a:off x="1394897" y="2345192"/>
            <a:ext cx="20292465" cy="11685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Даны рекомендации по </a:t>
            </a:r>
            <a:r>
              <a:rPr lang="ru-RU" dirty="0" err="1"/>
              <a:t>самообследованию</a:t>
            </a:r>
            <a:r>
              <a:rPr lang="ru-RU" dirty="0"/>
              <a:t> и расчету затрат</a:t>
            </a:r>
          </a:p>
          <a:p>
            <a:pPr marL="685800" indent="-685800" algn="l">
              <a:buFont typeface="Wingdings" pitchFamily="2" charset="2"/>
              <a:buChar char="Ø"/>
            </a:pPr>
            <a:endParaRPr lang="ru-RU" dirty="0"/>
          </a:p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Различение по масштабу </a:t>
            </a:r>
          </a:p>
          <a:p>
            <a:pPr marL="685800" indent="-685800" algn="l">
              <a:buFont typeface="Wingdings" pitchFamily="2" charset="2"/>
              <a:buChar char="Ø"/>
            </a:pPr>
            <a:endParaRPr lang="ru-RU" dirty="0"/>
          </a:p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Различение по характеру решений </a:t>
            </a:r>
          </a:p>
          <a:p>
            <a:pPr algn="l"/>
            <a:r>
              <a:rPr lang="ru-RU" dirty="0"/>
              <a:t>(стационарное, мобильное, дистанционное, сетевое)</a:t>
            </a:r>
          </a:p>
          <a:p>
            <a:pPr algn="l"/>
            <a:endParaRPr lang="ru-RU" dirty="0"/>
          </a:p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Требования к перечням средств обучения и воспитания</a:t>
            </a:r>
          </a:p>
          <a:p>
            <a:pPr marL="685800" indent="-685800" algn="l">
              <a:buFont typeface="Wingdings" pitchFamily="2" charset="2"/>
              <a:buChar char="Ø"/>
            </a:pPr>
            <a:endParaRPr lang="ru-RU" dirty="0"/>
          </a:p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Универсальное и специальное оборудование</a:t>
            </a:r>
          </a:p>
          <a:p>
            <a:pPr marL="685800" indent="-685800" algn="l">
              <a:buFont typeface="Wingdings" pitchFamily="2" charset="2"/>
              <a:buChar char="Ø"/>
            </a:pPr>
            <a:endParaRPr lang="ru-RU" dirty="0"/>
          </a:p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Комплекты оборудования</a:t>
            </a:r>
          </a:p>
          <a:p>
            <a:pPr marL="685800" indent="-685800" algn="l">
              <a:buFont typeface="Wingdings" pitchFamily="2" charset="2"/>
              <a:buChar char="Ø"/>
            </a:pPr>
            <a:endParaRPr lang="ru-RU" dirty="0"/>
          </a:p>
          <a:p>
            <a:pPr marL="685800" indent="-685800" algn="l">
              <a:buFont typeface="Wingdings" pitchFamily="2" charset="2"/>
              <a:buChar char="Ø"/>
            </a:pPr>
            <a:r>
              <a:rPr lang="ru-RU" dirty="0"/>
              <a:t>Рекомендации по зонированию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62339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1961456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3407024" y="216848"/>
            <a:ext cx="19082112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4800" b="1" dirty="0"/>
              <a:t>Схема взаимодействия участников мероприятий по внедрению и функционированию типовой модели </a:t>
            </a:r>
            <a:endParaRPr sz="4800" b="1"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855E82-FA72-4D42-BEF0-FB9009BF9A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77" y="2825552"/>
            <a:ext cx="17254646" cy="100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06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6911</TotalTime>
  <Words>1254</Words>
  <Application>Microsoft Macintosh PowerPoint</Application>
  <PresentationFormat>Произвольный</PresentationFormat>
  <Paragraphs>162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Narrow</vt:lpstr>
      <vt:lpstr>Calibri</vt:lpstr>
      <vt:lpstr>Helvetica</vt:lpstr>
      <vt:lpstr>Helvetica Light</vt:lpstr>
      <vt:lpstr>Helvetica Neue</vt:lpstr>
      <vt:lpstr>Muller Regular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 Павлов</cp:lastModifiedBy>
  <cp:revision>121</cp:revision>
  <cp:lastPrinted>2019-12-05T09:03:44Z</cp:lastPrinted>
  <dcterms:modified xsi:type="dcterms:W3CDTF">2020-06-17T05:50:25Z</dcterms:modified>
</cp:coreProperties>
</file>